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9"/>
  </p:notesMasterIdLst>
  <p:sldIdLst>
    <p:sldId id="257" r:id="rId5"/>
    <p:sldId id="256" r:id="rId6"/>
    <p:sldId id="258" r:id="rId7"/>
    <p:sldId id="259" r:id="rId8"/>
    <p:sldId id="261" r:id="rId9"/>
    <p:sldId id="260" r:id="rId10"/>
    <p:sldId id="262" r:id="rId11"/>
    <p:sldId id="268" r:id="rId12"/>
    <p:sldId id="270" r:id="rId13"/>
    <p:sldId id="264" r:id="rId14"/>
    <p:sldId id="263" r:id="rId15"/>
    <p:sldId id="265" r:id="rId16"/>
    <p:sldId id="266"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30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623866-D743-48DB-9A53-16F8E27948C0}" type="datetimeFigureOut">
              <a:rPr lang="en-US" smtClean="0"/>
              <a:t>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C0CF5-B1F9-4881-A7B1-7DAC744ED2A1}" type="slidenum">
              <a:rPr lang="en-US" smtClean="0"/>
              <a:t>‹#›</a:t>
            </a:fld>
            <a:endParaRPr lang="en-US"/>
          </a:p>
        </p:txBody>
      </p:sp>
    </p:spTree>
    <p:extLst>
      <p:ext uri="{BB962C8B-B14F-4D97-AF65-F5344CB8AC3E}">
        <p14:creationId xmlns:p14="http://schemas.microsoft.com/office/powerpoint/2010/main" val="246092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1" indent="-285719" eaLnBrk="0" hangingPunct="0">
              <a:defRPr>
                <a:solidFill>
                  <a:schemeClr val="tx1"/>
                </a:solidFill>
                <a:latin typeface="Arial" pitchFamily="34" charset="0"/>
              </a:defRPr>
            </a:lvl2pPr>
            <a:lvl3pPr marL="1142879" indent="-228576" eaLnBrk="0" hangingPunct="0">
              <a:defRPr>
                <a:solidFill>
                  <a:schemeClr val="tx1"/>
                </a:solidFill>
                <a:latin typeface="Arial" pitchFamily="34" charset="0"/>
              </a:defRPr>
            </a:lvl3pPr>
            <a:lvl4pPr marL="1600031" indent="-228576" eaLnBrk="0" hangingPunct="0">
              <a:defRPr>
                <a:solidFill>
                  <a:schemeClr val="tx1"/>
                </a:solidFill>
                <a:latin typeface="Arial" pitchFamily="34" charset="0"/>
              </a:defRPr>
            </a:lvl4pPr>
            <a:lvl5pPr marL="2057183" indent="-228576" eaLnBrk="0" hangingPunct="0">
              <a:defRPr>
                <a:solidFill>
                  <a:schemeClr val="tx1"/>
                </a:solidFill>
                <a:latin typeface="Arial" pitchFamily="34" charset="0"/>
              </a:defRPr>
            </a:lvl5pPr>
            <a:lvl6pPr marL="2514334" indent="-228576" eaLnBrk="0" fontAlgn="base" hangingPunct="0">
              <a:spcBef>
                <a:spcPct val="0"/>
              </a:spcBef>
              <a:spcAft>
                <a:spcPct val="0"/>
              </a:spcAft>
              <a:defRPr>
                <a:solidFill>
                  <a:schemeClr val="tx1"/>
                </a:solidFill>
                <a:latin typeface="Arial" pitchFamily="34" charset="0"/>
              </a:defRPr>
            </a:lvl6pPr>
            <a:lvl7pPr marL="2971486" indent="-228576" eaLnBrk="0" fontAlgn="base" hangingPunct="0">
              <a:spcBef>
                <a:spcPct val="0"/>
              </a:spcBef>
              <a:spcAft>
                <a:spcPct val="0"/>
              </a:spcAft>
              <a:defRPr>
                <a:solidFill>
                  <a:schemeClr val="tx1"/>
                </a:solidFill>
                <a:latin typeface="Arial" pitchFamily="34" charset="0"/>
              </a:defRPr>
            </a:lvl7pPr>
            <a:lvl8pPr marL="3428638" indent="-228576" eaLnBrk="0" fontAlgn="base" hangingPunct="0">
              <a:spcBef>
                <a:spcPct val="0"/>
              </a:spcBef>
              <a:spcAft>
                <a:spcPct val="0"/>
              </a:spcAft>
              <a:defRPr>
                <a:solidFill>
                  <a:schemeClr val="tx1"/>
                </a:solidFill>
                <a:latin typeface="Arial" pitchFamily="34" charset="0"/>
              </a:defRPr>
            </a:lvl8pPr>
            <a:lvl9pPr marL="3885789" indent="-228576" eaLnBrk="0" fontAlgn="base" hangingPunct="0">
              <a:spcBef>
                <a:spcPct val="0"/>
              </a:spcBef>
              <a:spcAft>
                <a:spcPct val="0"/>
              </a:spcAft>
              <a:defRPr>
                <a:solidFill>
                  <a:schemeClr val="tx1"/>
                </a:solidFill>
                <a:latin typeface="Arial" pitchFamily="34" charset="0"/>
              </a:defRPr>
            </a:lvl9pPr>
          </a:lstStyle>
          <a:p>
            <a:pPr eaLnBrk="1" hangingPunct="1"/>
            <a:fld id="{9B0738E9-0847-4172-88EB-DEC5231993CF}" type="slidenum">
              <a:rPr lang="en-US" altLang="en-US" smtClean="0">
                <a:solidFill>
                  <a:prstClr val="black"/>
                </a:solidFill>
              </a:rPr>
              <a:pPr eaLnBrk="1" hangingPunct="1"/>
              <a:t>3</a:t>
            </a:fld>
            <a:endParaRPr lang="en-US"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D39EB3-07D5-47CC-B51C-2C5AE7D40237}" type="slidenum">
              <a:rPr lang="en-US" altLang="en-US">
                <a:cs typeface="Arial" charset="0"/>
              </a:rPr>
              <a:pPr fontAlgn="base">
                <a:spcBef>
                  <a:spcPct val="0"/>
                </a:spcBef>
                <a:spcAft>
                  <a:spcPct val="0"/>
                </a:spcAft>
                <a:defRPr/>
              </a:pPr>
              <a:t>12</a:t>
            </a:fld>
            <a:endParaRPr lang="en-US" altLang="en-US">
              <a:cs typeface="Arial" charset="0"/>
            </a:endParaRPr>
          </a:p>
        </p:txBody>
      </p:sp>
      <p:sp>
        <p:nvSpPr>
          <p:cNvPr id="9830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422" tIns="45711" rIns="91422" bIns="45711" anchor="b"/>
          <a:lstStyle/>
          <a:p>
            <a:pPr algn="r"/>
            <a:fld id="{0CB6D30B-022D-46F3-A1FD-CD8EAAFB1D87}" type="slidenum">
              <a:rPr lang="en-US" altLang="en-US" sz="1100"/>
              <a:pPr algn="r"/>
              <a:t>12</a:t>
            </a:fld>
            <a:endParaRPr lang="en-US" altLang="en-US" sz="1100"/>
          </a:p>
        </p:txBody>
      </p:sp>
      <p:sp>
        <p:nvSpPr>
          <p:cNvPr id="98307"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98308" name="Rectangle 3"/>
          <p:cNvSpPr>
            <a:spLocks noGrp="1" noChangeArrowheads="1"/>
          </p:cNvSpPr>
          <p:nvPr>
            <p:ph type="body" idx="1"/>
          </p:nvPr>
        </p:nvSpPr>
        <p:spPr bwMode="auto">
          <a:xfrm>
            <a:off x="915988" y="4340225"/>
            <a:ext cx="5026025" cy="4446588"/>
          </a:xfrm>
          <a:noFill/>
        </p:spPr>
        <p:txBody>
          <a:bodyPr wrap="square" lIns="91422" tIns="45711" rIns="91422" bIns="45711"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1734B6-CEB0-402E-90F7-C15B0525C5BE}" type="slidenum">
              <a:rPr lang="en-US" altLang="en-US">
                <a:cs typeface="Arial" charset="0"/>
              </a:rPr>
              <a:pPr fontAlgn="base">
                <a:spcBef>
                  <a:spcPct val="0"/>
                </a:spcBef>
                <a:spcAft>
                  <a:spcPct val="0"/>
                </a:spcAft>
                <a:defRPr/>
              </a:pPr>
              <a:t>13</a:t>
            </a:fld>
            <a:endParaRPr lang="en-US" altLang="en-US">
              <a:cs typeface="Arial" charset="0"/>
            </a:endParaRPr>
          </a:p>
        </p:txBody>
      </p:sp>
      <p:sp>
        <p:nvSpPr>
          <p:cNvPr id="101378"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422" tIns="45711" rIns="91422" bIns="45711" anchor="b"/>
          <a:lstStyle/>
          <a:p>
            <a:pPr algn="r"/>
            <a:fld id="{345A209A-D914-4F6A-A8C8-9926B0843F02}" type="slidenum">
              <a:rPr lang="en-US" altLang="en-US" sz="1100"/>
              <a:pPr algn="r"/>
              <a:t>13</a:t>
            </a:fld>
            <a:endParaRPr lang="en-US" altLang="en-US" sz="1100"/>
          </a:p>
        </p:txBody>
      </p:sp>
      <p:sp>
        <p:nvSpPr>
          <p:cNvPr id="101379"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101380" name="Rectangle 3"/>
          <p:cNvSpPr>
            <a:spLocks noGrp="1" noChangeArrowheads="1"/>
          </p:cNvSpPr>
          <p:nvPr>
            <p:ph type="body" idx="1"/>
          </p:nvPr>
        </p:nvSpPr>
        <p:spPr bwMode="auto">
          <a:xfrm>
            <a:off x="915988" y="4340225"/>
            <a:ext cx="5026025" cy="4446588"/>
          </a:xfrm>
          <a:noFill/>
        </p:spPr>
        <p:txBody>
          <a:bodyPr wrap="square" lIns="91422" tIns="45711" rIns="91422" bIns="45711"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89628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47367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14818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7113BF-AD5D-45C2-8AA6-B85C45EA6FA9}" type="datetimeFigureOut">
              <a:rPr lang="en-US"/>
              <a:pPr>
                <a:defRPr/>
              </a:pPr>
              <a:t>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FD18C-B2C1-49F1-AE3E-4D674445A539}" type="slidenum">
              <a:rPr lang="en-US"/>
              <a:pPr>
                <a:defRPr/>
              </a:pPr>
              <a:t>‹#›</a:t>
            </a:fld>
            <a:endParaRPr lang="en-US"/>
          </a:p>
        </p:txBody>
      </p:sp>
    </p:spTree>
    <p:extLst>
      <p:ext uri="{BB962C8B-B14F-4D97-AF65-F5344CB8AC3E}">
        <p14:creationId xmlns:p14="http://schemas.microsoft.com/office/powerpoint/2010/main" val="398236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A2A84A-F09B-47F4-933E-F6678B5E9768}" type="datetimeFigureOut">
              <a:rPr lang="en-US"/>
              <a:pPr>
                <a:defRPr/>
              </a:pPr>
              <a:t>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1740C-EA0B-436A-A4D5-708F4A85D652}" type="slidenum">
              <a:rPr lang="en-US"/>
              <a:pPr>
                <a:defRPr/>
              </a:pPr>
              <a:t>‹#›</a:t>
            </a:fld>
            <a:endParaRPr lang="en-US"/>
          </a:p>
        </p:txBody>
      </p:sp>
    </p:spTree>
    <p:extLst>
      <p:ext uri="{BB962C8B-B14F-4D97-AF65-F5344CB8AC3E}">
        <p14:creationId xmlns:p14="http://schemas.microsoft.com/office/powerpoint/2010/main" val="229469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F874A4-292A-4894-8032-DA385CB07C5B}" type="datetimeFigureOut">
              <a:rPr lang="en-US"/>
              <a:pPr>
                <a:defRPr/>
              </a:pPr>
              <a:t>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717CB-1F95-447C-B826-15F711135086}" type="slidenum">
              <a:rPr lang="en-US"/>
              <a:pPr>
                <a:defRPr/>
              </a:pPr>
              <a:t>‹#›</a:t>
            </a:fld>
            <a:endParaRPr lang="en-US"/>
          </a:p>
        </p:txBody>
      </p:sp>
    </p:spTree>
    <p:extLst>
      <p:ext uri="{BB962C8B-B14F-4D97-AF65-F5344CB8AC3E}">
        <p14:creationId xmlns:p14="http://schemas.microsoft.com/office/powerpoint/2010/main" val="295234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BC9817-E4D0-4417-8F69-763FFA44A329}" type="datetimeFigureOut">
              <a:rPr lang="en-US"/>
              <a:pPr>
                <a:defRPr/>
              </a:pPr>
              <a:t>2/27/2019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893D26-8471-4F25-936F-448738119822}" type="slidenum">
              <a:rPr lang="en-US"/>
              <a:pPr>
                <a:defRPr/>
              </a:pPr>
              <a:t>‹#›</a:t>
            </a:fld>
            <a:endParaRPr lang="en-US"/>
          </a:p>
        </p:txBody>
      </p:sp>
    </p:spTree>
    <p:extLst>
      <p:ext uri="{BB962C8B-B14F-4D97-AF65-F5344CB8AC3E}">
        <p14:creationId xmlns:p14="http://schemas.microsoft.com/office/powerpoint/2010/main" val="347404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66302F-FB18-4DD1-B439-CD2DEEE50380}" type="datetimeFigureOut">
              <a:rPr lang="en-US"/>
              <a:pPr>
                <a:defRPr/>
              </a:pPr>
              <a:t>2/27/2019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76CE92-EAE5-45E4-A359-10E6FC8FBC6C}" type="slidenum">
              <a:rPr lang="en-US"/>
              <a:pPr>
                <a:defRPr/>
              </a:pPr>
              <a:t>‹#›</a:t>
            </a:fld>
            <a:endParaRPr lang="en-US"/>
          </a:p>
        </p:txBody>
      </p:sp>
    </p:spTree>
    <p:extLst>
      <p:ext uri="{BB962C8B-B14F-4D97-AF65-F5344CB8AC3E}">
        <p14:creationId xmlns:p14="http://schemas.microsoft.com/office/powerpoint/2010/main" val="406275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DA1C47-3C47-44F0-880B-CB8A22079B48}" type="datetimeFigureOut">
              <a:rPr lang="en-US"/>
              <a:pPr>
                <a:defRPr/>
              </a:pPr>
              <a:t>2/27/2019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B6236E-77D1-42B5-BB26-30B9EBAA4DD4}" type="slidenum">
              <a:rPr lang="en-US"/>
              <a:pPr>
                <a:defRPr/>
              </a:pPr>
              <a:t>‹#›</a:t>
            </a:fld>
            <a:endParaRPr lang="en-US"/>
          </a:p>
        </p:txBody>
      </p:sp>
    </p:spTree>
    <p:extLst>
      <p:ext uri="{BB962C8B-B14F-4D97-AF65-F5344CB8AC3E}">
        <p14:creationId xmlns:p14="http://schemas.microsoft.com/office/powerpoint/2010/main" val="138161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242896-E6C8-472C-B4FE-AFEEF6944C34}" type="datetimeFigureOut">
              <a:rPr lang="en-US"/>
              <a:pPr>
                <a:defRPr/>
              </a:pPr>
              <a:t>2/27/2019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A23A14-DD07-4969-9A99-6C4B2DA27A46}" type="slidenum">
              <a:rPr lang="en-US"/>
              <a:pPr>
                <a:defRPr/>
              </a:pPr>
              <a:t>‹#›</a:t>
            </a:fld>
            <a:endParaRPr lang="en-US"/>
          </a:p>
        </p:txBody>
      </p:sp>
    </p:spTree>
    <p:extLst>
      <p:ext uri="{BB962C8B-B14F-4D97-AF65-F5344CB8AC3E}">
        <p14:creationId xmlns:p14="http://schemas.microsoft.com/office/powerpoint/2010/main" val="346482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37C99-3CAA-4F74-B90A-300715B091E5}" type="datetimeFigureOut">
              <a:rPr lang="en-US"/>
              <a:pPr>
                <a:defRPr/>
              </a:pPr>
              <a:t>2/27/2019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9569D9-995A-46E7-938C-F9F34C04A694}" type="slidenum">
              <a:rPr lang="en-US"/>
              <a:pPr>
                <a:defRPr/>
              </a:pPr>
              <a:t>‹#›</a:t>
            </a:fld>
            <a:endParaRPr lang="en-US"/>
          </a:p>
        </p:txBody>
      </p:sp>
    </p:spTree>
    <p:extLst>
      <p:ext uri="{BB962C8B-B14F-4D97-AF65-F5344CB8AC3E}">
        <p14:creationId xmlns:p14="http://schemas.microsoft.com/office/powerpoint/2010/main" val="65991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3255397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930DA2-5528-4471-BB31-40DA9E15C35D}" type="datetimeFigureOut">
              <a:rPr lang="en-US"/>
              <a:pPr>
                <a:defRPr/>
              </a:pPr>
              <a:t>2/27/2019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2DE1B4-B171-4102-8D59-6DE6532ACEE3}" type="slidenum">
              <a:rPr lang="en-US"/>
              <a:pPr>
                <a:defRPr/>
              </a:pPr>
              <a:t>‹#›</a:t>
            </a:fld>
            <a:endParaRPr lang="en-US"/>
          </a:p>
        </p:txBody>
      </p:sp>
    </p:spTree>
    <p:extLst>
      <p:ext uri="{BB962C8B-B14F-4D97-AF65-F5344CB8AC3E}">
        <p14:creationId xmlns:p14="http://schemas.microsoft.com/office/powerpoint/2010/main" val="3902300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E8FCAA-AA10-477E-939A-190401255417}" type="datetimeFigureOut">
              <a:rPr lang="en-US"/>
              <a:pPr>
                <a:defRPr/>
              </a:pPr>
              <a:t>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DEFAC1-E6AD-4823-8963-CD8D616B29CA}" type="slidenum">
              <a:rPr lang="en-US"/>
              <a:pPr>
                <a:defRPr/>
              </a:pPr>
              <a:t>‹#›</a:t>
            </a:fld>
            <a:endParaRPr lang="en-US"/>
          </a:p>
        </p:txBody>
      </p:sp>
    </p:spTree>
    <p:extLst>
      <p:ext uri="{BB962C8B-B14F-4D97-AF65-F5344CB8AC3E}">
        <p14:creationId xmlns:p14="http://schemas.microsoft.com/office/powerpoint/2010/main" val="3261243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838DA-C8B6-4AE2-8545-ED88936B3858}" type="datetimeFigureOut">
              <a:rPr lang="en-US"/>
              <a:pPr>
                <a:defRPr/>
              </a:pPr>
              <a:t>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FB0E2-BA2A-4521-8B19-DBEF7D35C3B5}" type="slidenum">
              <a:rPr lang="en-US"/>
              <a:pPr>
                <a:defRPr/>
              </a:pPr>
              <a:t>‹#›</a:t>
            </a:fld>
            <a:endParaRPr lang="en-US"/>
          </a:p>
        </p:txBody>
      </p:sp>
    </p:spTree>
    <p:extLst>
      <p:ext uri="{BB962C8B-B14F-4D97-AF65-F5344CB8AC3E}">
        <p14:creationId xmlns:p14="http://schemas.microsoft.com/office/powerpoint/2010/main" val="2961669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28546B-DEBD-4FDD-9166-D1164832B67A}"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B6300-DEA1-4CFA-9032-5722D35129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7044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463DA-15D3-426A-B636-97F9805A7648}"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71118A-FAD1-4ECF-928E-CB18F0E112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21795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9423C1-7628-4E7F-A5DA-73C196433B04}"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E8A292-FB34-4B23-92D0-8D7655094B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414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9C2D00-6633-4D99-92DA-402602603504}" type="datetimeFigureOut">
              <a:rPr lang="en-US">
                <a:solidFill>
                  <a:prstClr val="black">
                    <a:tint val="75000"/>
                  </a:prstClr>
                </a:solidFill>
              </a:rPr>
              <a:pPr>
                <a:defRPr/>
              </a:pPr>
              <a:t>2/27/2019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8B99D-735E-4E89-B3C2-73B246C9DB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3197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16B6E6-B271-4390-93E5-9D843B9AF6AF}" type="datetimeFigureOut">
              <a:rPr lang="en-US">
                <a:solidFill>
                  <a:prstClr val="black">
                    <a:tint val="75000"/>
                  </a:prstClr>
                </a:solidFill>
              </a:rPr>
              <a:pPr>
                <a:defRPr/>
              </a:pPr>
              <a:t>2/27/2019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9AAAAC-99EE-4B37-AFAC-3ADEC367B3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200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40BC93-52E7-404E-A804-6AC615F56306}" type="datetimeFigureOut">
              <a:rPr lang="en-US">
                <a:solidFill>
                  <a:prstClr val="black">
                    <a:tint val="75000"/>
                  </a:prstClr>
                </a:solidFill>
              </a:rPr>
              <a:pPr>
                <a:defRPr/>
              </a:pPr>
              <a:t>2/27/2019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90FBF4E-3321-4914-9B4F-E129EF4F6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6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536D51-F577-44B2-93C6-CFBA00CE18FF}" type="datetimeFigureOut">
              <a:rPr lang="en-US">
                <a:solidFill>
                  <a:prstClr val="black">
                    <a:tint val="75000"/>
                  </a:prstClr>
                </a:solidFill>
              </a:rPr>
              <a:pPr>
                <a:defRPr/>
              </a:pPr>
              <a:t>2/27/2019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330ED4-7DA0-4BAA-BBA2-D360F42950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289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878768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B93DC4-066B-42A4-8561-84DECDAA21AB}" type="datetimeFigureOut">
              <a:rPr lang="en-US">
                <a:solidFill>
                  <a:prstClr val="black">
                    <a:tint val="75000"/>
                  </a:prstClr>
                </a:solidFill>
              </a:rPr>
              <a:pPr>
                <a:defRPr/>
              </a:pPr>
              <a:t>2/27/2019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0387AF-FE4D-46F5-ADBD-A06CF1DE95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9928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3A4122-496B-4079-8A25-D1A74AA8621F}" type="datetimeFigureOut">
              <a:rPr lang="en-US">
                <a:solidFill>
                  <a:prstClr val="black">
                    <a:tint val="75000"/>
                  </a:prstClr>
                </a:solidFill>
              </a:rPr>
              <a:pPr>
                <a:defRPr/>
              </a:pPr>
              <a:t>2/27/2019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E88E49-7CC1-4051-AE88-F77B2A7839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98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0C873-95EE-43F8-A37B-2F068D084D05}"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6D886E-1A72-4F9B-ABCB-0CA462409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0729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C5AB09-F8CC-447D-A950-4F9629004897}"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A7DB-EA6E-4432-9903-2BAD1FF879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8885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28546B-DEBD-4FDD-9166-D1164832B67A}"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B6300-DEA1-4CFA-9032-5722D35129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060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463DA-15D3-426A-B636-97F9805A7648}"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71118A-FAD1-4ECF-928E-CB18F0E112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4817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9423C1-7628-4E7F-A5DA-73C196433B04}"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E8A292-FB34-4B23-92D0-8D7655094B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1034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9C2D00-6633-4D99-92DA-402602603504}" type="datetimeFigureOut">
              <a:rPr lang="en-US">
                <a:solidFill>
                  <a:prstClr val="black">
                    <a:tint val="75000"/>
                  </a:prstClr>
                </a:solidFill>
              </a:rPr>
              <a:pPr>
                <a:defRPr/>
              </a:pPr>
              <a:t>2/27/2019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8B99D-735E-4E89-B3C2-73B246C9DB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7374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16B6E6-B271-4390-93E5-9D843B9AF6AF}" type="datetimeFigureOut">
              <a:rPr lang="en-US">
                <a:solidFill>
                  <a:prstClr val="black">
                    <a:tint val="75000"/>
                  </a:prstClr>
                </a:solidFill>
              </a:rPr>
              <a:pPr>
                <a:defRPr/>
              </a:pPr>
              <a:t>2/27/2019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9AAAAC-99EE-4B37-AFAC-3ADEC367B3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6339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40BC93-52E7-404E-A804-6AC615F56306}" type="datetimeFigureOut">
              <a:rPr lang="en-US">
                <a:solidFill>
                  <a:prstClr val="black">
                    <a:tint val="75000"/>
                  </a:prstClr>
                </a:solidFill>
              </a:rPr>
              <a:pPr>
                <a:defRPr/>
              </a:pPr>
              <a:t>2/27/2019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90FBF4E-3321-4914-9B4F-E129EF4F6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36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610001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536D51-F577-44B2-93C6-CFBA00CE18FF}" type="datetimeFigureOut">
              <a:rPr lang="en-US">
                <a:solidFill>
                  <a:prstClr val="black">
                    <a:tint val="75000"/>
                  </a:prstClr>
                </a:solidFill>
              </a:rPr>
              <a:pPr>
                <a:defRPr/>
              </a:pPr>
              <a:t>2/27/2019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330ED4-7DA0-4BAA-BBA2-D360F42950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9942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B93DC4-066B-42A4-8561-84DECDAA21AB}" type="datetimeFigureOut">
              <a:rPr lang="en-US">
                <a:solidFill>
                  <a:prstClr val="black">
                    <a:tint val="75000"/>
                  </a:prstClr>
                </a:solidFill>
              </a:rPr>
              <a:pPr>
                <a:defRPr/>
              </a:pPr>
              <a:t>2/27/2019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0387AF-FE4D-46F5-ADBD-A06CF1DE95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131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3A4122-496B-4079-8A25-D1A74AA8621F}" type="datetimeFigureOut">
              <a:rPr lang="en-US">
                <a:solidFill>
                  <a:prstClr val="black">
                    <a:tint val="75000"/>
                  </a:prstClr>
                </a:solidFill>
              </a:rPr>
              <a:pPr>
                <a:defRPr/>
              </a:pPr>
              <a:t>2/27/2019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E88E49-7CC1-4051-AE88-F77B2A7839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2410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0C873-95EE-43F8-A37B-2F068D084D05}"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6D886E-1A72-4F9B-ABCB-0CA462409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7849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C5AB09-F8CC-447D-A950-4F9629004897}"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A7DB-EA6E-4432-9903-2BAD1FF879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06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212779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257098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382481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47112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2431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t>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t>‹#›</a:t>
            </a:fld>
            <a:endParaRPr lang="en-US"/>
          </a:p>
        </p:txBody>
      </p:sp>
    </p:spTree>
    <p:extLst>
      <p:ext uri="{BB962C8B-B14F-4D97-AF65-F5344CB8AC3E}">
        <p14:creationId xmlns:p14="http://schemas.microsoft.com/office/powerpoint/2010/main" val="425443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FF397BF-A6AA-4908-8912-13215721ACBC}" type="datetimeFigureOut">
              <a:rPr lang="en-US"/>
              <a:pPr>
                <a:defRPr/>
              </a:pPr>
              <a:t>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CA162DC-30AA-4181-9556-2A39B609D904}" type="slidenum">
              <a:rPr lang="en-US"/>
              <a:pPr>
                <a:defRPr/>
              </a:pPr>
              <a:t>‹#›</a:t>
            </a:fld>
            <a:endParaRPr lang="en-US"/>
          </a:p>
        </p:txBody>
      </p:sp>
    </p:spTree>
    <p:extLst>
      <p:ext uri="{BB962C8B-B14F-4D97-AF65-F5344CB8AC3E}">
        <p14:creationId xmlns:p14="http://schemas.microsoft.com/office/powerpoint/2010/main" val="2056203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C658CB-48D0-4EF3-93BC-C652B12CC4F8}"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65535D-A50C-4AA0-B2F0-39B2513746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680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C658CB-48D0-4EF3-93BC-C652B12CC4F8}" type="datetimeFigureOut">
              <a:rPr lang="en-US">
                <a:solidFill>
                  <a:prstClr val="black">
                    <a:tint val="75000"/>
                  </a:prstClr>
                </a:solidFill>
              </a:rPr>
              <a:pPr>
                <a:defRPr/>
              </a:pPr>
              <a:t>2/27/2019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65535D-A50C-4AA0-B2F0-39B2513746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9772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w2agz@w2agz.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Setup</a:t>
            </a:r>
            <a:endParaRPr lang="en-US" dirty="0"/>
          </a:p>
        </p:txBody>
      </p:sp>
    </p:spTree>
    <p:extLst>
      <p:ext uri="{BB962C8B-B14F-4D97-AF65-F5344CB8AC3E}">
        <p14:creationId xmlns:p14="http://schemas.microsoft.com/office/powerpoint/2010/main" val="2142819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304800"/>
            <a:ext cx="8229600" cy="1143000"/>
          </a:xfrm>
        </p:spPr>
        <p:txBody>
          <a:bodyPr/>
          <a:lstStyle/>
          <a:p>
            <a:pPr eaLnBrk="1" hangingPunct="1"/>
            <a:r>
              <a:rPr lang="en-US" b="1" smtClean="0">
                <a:solidFill>
                  <a:srgbClr val="00B050"/>
                </a:solidFill>
              </a:rPr>
              <a:t>So What’s Needed Next?</a:t>
            </a:r>
          </a:p>
        </p:txBody>
      </p:sp>
      <p:sp>
        <p:nvSpPr>
          <p:cNvPr id="34818" name="Content Placeholder 2"/>
          <p:cNvSpPr>
            <a:spLocks noGrp="1"/>
          </p:cNvSpPr>
          <p:nvPr>
            <p:ph idx="1"/>
          </p:nvPr>
        </p:nvSpPr>
        <p:spPr/>
        <p:txBody>
          <a:bodyPr/>
          <a:lstStyle/>
          <a:p>
            <a:pPr marL="0" indent="0" eaLnBrk="1" hangingPunct="1">
              <a:buFont typeface="Arial" charset="0"/>
              <a:buNone/>
            </a:pPr>
            <a:r>
              <a:rPr lang="en-US" smtClean="0"/>
              <a:t>A DFT + U package (Elk? Quantum-Espresso?  VASP?)  that will allow the simultaneous calculation of electron-phonon interactions as well as spin-spin excitations, and thus enable an estimation of the </a:t>
            </a:r>
            <a:r>
              <a:rPr lang="en-US" smtClean="0"/>
              <a:t>Casimir/du </a:t>
            </a:r>
            <a:r>
              <a:rPr lang="en-US" smtClean="0"/>
              <a:t>Pre coupling…and maybe...MAYBE... a combined phonon-spin pairing </a:t>
            </a:r>
            <a:r>
              <a:rPr lang="el-GR" smtClean="0">
                <a:latin typeface="Arial" charset="0"/>
                <a:cs typeface="Arial" charset="0"/>
              </a:rPr>
              <a:t>λ</a:t>
            </a:r>
            <a:r>
              <a:rPr lang="en-US" smtClean="0">
                <a:latin typeface="Arial" charset="0"/>
                <a:cs typeface="Arial" charset="0"/>
              </a:rPr>
              <a:t> plus </a:t>
            </a:r>
            <a:r>
              <a:rPr lang="en-US" b="1" smtClean="0">
                <a:latin typeface="Arial" charset="0"/>
                <a:cs typeface="Arial" charset="0"/>
                <a:sym typeface="Symbol"/>
              </a:rPr>
              <a:t></a:t>
            </a:r>
            <a:r>
              <a:rPr lang="en-US" smtClean="0">
                <a:latin typeface="Arial" charset="0"/>
                <a:cs typeface="Arial" charset="0"/>
              </a:rPr>
              <a:t> calculation tool?</a:t>
            </a:r>
            <a:endParaRPr lang="el-GR" smtClean="0">
              <a:latin typeface="Arial" charset="0"/>
              <a:cs typeface="Arial" charset="0"/>
            </a:endParaRPr>
          </a:p>
        </p:txBody>
      </p:sp>
    </p:spTree>
    <p:extLst>
      <p:ext uri="{BB962C8B-B14F-4D97-AF65-F5344CB8AC3E}">
        <p14:creationId xmlns:p14="http://schemas.microsoft.com/office/powerpoint/2010/main" val="139029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
            <a:ext cx="8229600" cy="1143000"/>
          </a:xfrm>
        </p:spPr>
        <p:txBody>
          <a:bodyPr/>
          <a:lstStyle/>
          <a:p>
            <a:r>
              <a:rPr lang="en-US" altLang="en-US" smtClean="0"/>
              <a:t>What a Great PhD Thesis Project!</a:t>
            </a:r>
          </a:p>
        </p:txBody>
      </p:sp>
      <p:sp>
        <p:nvSpPr>
          <p:cNvPr id="3" name="Content Placeholder 2"/>
          <p:cNvSpPr>
            <a:spLocks noGrp="1"/>
          </p:cNvSpPr>
          <p:nvPr>
            <p:ph idx="1"/>
          </p:nvPr>
        </p:nvSpPr>
        <p:spPr>
          <a:xfrm>
            <a:off x="457200" y="1295400"/>
            <a:ext cx="8229600" cy="4525963"/>
          </a:xfrm>
        </p:spPr>
        <p:txBody>
          <a:bodyPr/>
          <a:lstStyle/>
          <a:p>
            <a:pPr marL="571500" indent="-571500">
              <a:buFont typeface="Calibri" pitchFamily="34" charset="0"/>
              <a:buAutoNum type="romanUcPeriod"/>
            </a:pPr>
            <a:r>
              <a:rPr lang="en-US" altLang="en-US" sz="2400" smtClean="0"/>
              <a:t>Thoroughly review the 1941 Starr paper and all its references.</a:t>
            </a:r>
          </a:p>
          <a:p>
            <a:pPr marL="571500" indent="-571500">
              <a:buFont typeface="Calibri" pitchFamily="34" charset="0"/>
              <a:buAutoNum type="romanUcPeriod"/>
            </a:pPr>
            <a:r>
              <a:rPr lang="en-US" altLang="en-US" sz="2400" smtClean="0"/>
              <a:t>Configure an appropriate PSD setup with a cryogenic sample chamber between 10 T dipoles.</a:t>
            </a:r>
          </a:p>
          <a:p>
            <a:pPr marL="571500" indent="-571500">
              <a:buFont typeface="Calibri" pitchFamily="34" charset="0"/>
              <a:buAutoNum type="romanUcPeriod"/>
            </a:pPr>
            <a:r>
              <a:rPr lang="en-US" altLang="en-US" sz="2400" smtClean="0"/>
              <a:t>Check out a few of the Starr measurements on paramagnetic compounds of Fe, Mn and/or Cr.</a:t>
            </a:r>
          </a:p>
          <a:p>
            <a:pPr marL="571500" indent="-571500">
              <a:buFont typeface="Calibri" pitchFamily="34" charset="0"/>
              <a:buAutoNum type="romanUcPeriod"/>
            </a:pPr>
            <a:r>
              <a:rPr lang="en-US" altLang="en-US" sz="2400" smtClean="0"/>
              <a:t>Then grind up some Y-123 (with various oxgyen levels), and measure...if results mimic  Chauncey 1941...</a:t>
            </a:r>
          </a:p>
          <a:p>
            <a:pPr marL="571500" indent="-571500">
              <a:buFont typeface="Calibri" pitchFamily="34" charset="0"/>
              <a:buAutoNum type="romanUcPeriod"/>
            </a:pPr>
            <a:r>
              <a:rPr lang="en-US" altLang="en-US" sz="2400" smtClean="0"/>
              <a:t>Derive an alternative to McMillan-Eliashberg  fermion-fermion coupling which contains spins as well as phonons, and apply.  If it “works,” then...</a:t>
            </a:r>
          </a:p>
          <a:p>
            <a:pPr marL="571500" indent="-571500">
              <a:buFont typeface="Calibri" pitchFamily="34" charset="0"/>
              <a:buAutoNum type="romanUcPeriod"/>
            </a:pPr>
            <a:r>
              <a:rPr lang="en-US" altLang="en-US" sz="2400" b="1" i="1" smtClean="0">
                <a:solidFill>
                  <a:schemeClr val="accent2"/>
                </a:solidFill>
              </a:rPr>
              <a:t>Buy a new suit...or dress...for your upcoming trip to Stockholm!</a:t>
            </a:r>
            <a:endParaRPr lang="en-US" altLang="en-US" sz="2400" smtClean="0"/>
          </a:p>
          <a:p>
            <a:pPr marL="0" indent="0">
              <a:buNone/>
            </a:pPr>
            <a:endParaRPr lang="en-US" altLang="en-US" sz="2400" smtClean="0"/>
          </a:p>
        </p:txBody>
      </p:sp>
    </p:spTree>
    <p:extLst>
      <p:ext uri="{BB962C8B-B14F-4D97-AF65-F5344CB8AC3E}">
        <p14:creationId xmlns:p14="http://schemas.microsoft.com/office/powerpoint/2010/main" val="426668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304800" y="152400"/>
            <a:ext cx="8686800" cy="1143000"/>
          </a:xfrm>
        </p:spPr>
        <p:txBody>
          <a:bodyPr rtlCol="0">
            <a:normAutofit fontScale="90000"/>
          </a:bodyPr>
          <a:lstStyle/>
          <a:p>
            <a:pPr eaLnBrk="1" fontAlgn="auto" hangingPunct="1">
              <a:spcAft>
                <a:spcPts val="0"/>
              </a:spcAft>
              <a:defRPr/>
            </a:pPr>
            <a:r>
              <a:rPr lang="en-US" altLang="en-US"/>
              <a:t>“You can’t always get what you want…”</a:t>
            </a:r>
          </a:p>
        </p:txBody>
      </p:sp>
      <p:graphicFrame>
        <p:nvGraphicFramePr>
          <p:cNvPr id="4102" name="Object 6"/>
          <p:cNvGraphicFramePr>
            <a:graphicFrameLocks noChangeAspect="1"/>
          </p:cNvGraphicFramePr>
          <p:nvPr/>
        </p:nvGraphicFramePr>
        <p:xfrm>
          <a:off x="609600" y="1624013"/>
          <a:ext cx="7924800" cy="4929187"/>
        </p:xfrm>
        <a:graphic>
          <a:graphicData uri="http://schemas.openxmlformats.org/presentationml/2006/ole">
            <mc:AlternateContent xmlns:mc="http://schemas.openxmlformats.org/markup-compatibility/2006">
              <mc:Choice xmlns:v="urn:schemas-microsoft-com:vml" Requires="v">
                <p:oleObj spid="_x0000_s4128" name="Photo Editor Photo" r:id="rId4" imgW="2619048" imgH="1628571" progId="">
                  <p:embed/>
                </p:oleObj>
              </mc:Choice>
              <mc:Fallback>
                <p:oleObj name="Photo Editor Photo" r:id="rId4" imgW="2619048" imgH="162857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24013"/>
                        <a:ext cx="7924800"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34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idx="4294967295"/>
          </p:nvPr>
        </p:nvSpPr>
        <p:spPr>
          <a:xfrm>
            <a:off x="990600" y="76200"/>
            <a:ext cx="8001000" cy="1143000"/>
          </a:xfrm>
        </p:spPr>
        <p:txBody>
          <a:bodyPr/>
          <a:lstStyle/>
          <a:p>
            <a:pPr eaLnBrk="1" hangingPunct="1"/>
            <a:r>
              <a:rPr lang="en-US" altLang="en-US" smtClean="0"/>
              <a:t>“…you get what you need!”</a:t>
            </a:r>
          </a:p>
        </p:txBody>
      </p:sp>
      <p:graphicFrame>
        <p:nvGraphicFramePr>
          <p:cNvPr id="5126" name="Object 6"/>
          <p:cNvGraphicFramePr>
            <a:graphicFrameLocks noChangeAspect="1"/>
          </p:cNvGraphicFramePr>
          <p:nvPr/>
        </p:nvGraphicFramePr>
        <p:xfrm>
          <a:off x="1066800" y="1133475"/>
          <a:ext cx="6858000" cy="5572125"/>
        </p:xfrm>
        <a:graphic>
          <a:graphicData uri="http://schemas.openxmlformats.org/presentationml/2006/ole">
            <mc:AlternateContent xmlns:mc="http://schemas.openxmlformats.org/markup-compatibility/2006">
              <mc:Choice xmlns:v="urn:schemas-microsoft-com:vml" Requires="v">
                <p:oleObj spid="_x0000_s5152" name="Photo Editor Photo" r:id="rId4" imgW="3809524" imgH="3095238" progId="">
                  <p:embed/>
                </p:oleObj>
              </mc:Choice>
              <mc:Fallback>
                <p:oleObj name="Photo Editor Photo" r:id="rId4" imgW="3809524" imgH="309523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33475"/>
                        <a:ext cx="6858000" cy="557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4884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15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FFFFFF">
                <a:lumMod val="0"/>
                <a:lumOff val="100000"/>
              </a:srgbClr>
            </a:gs>
            <a:gs pos="100000">
              <a:srgbClr val="B7DEE8"/>
            </a:gs>
          </a:gsLst>
          <a:lin ang="5400000" scaled="0"/>
        </a:gradFill>
        <a:effectLst/>
      </p:bgPr>
    </p:bg>
    <p:spTree>
      <p:nvGrpSpPr>
        <p:cNvPr id="1" name=""/>
        <p:cNvGrpSpPr/>
        <p:nvPr/>
      </p:nvGrpSpPr>
      <p:grpSpPr>
        <a:xfrm>
          <a:off x="0" y="0"/>
          <a:ext cx="0" cy="0"/>
          <a:chOff x="0" y="0"/>
          <a:chExt cx="0" cy="0"/>
        </a:xfrm>
      </p:grpSpPr>
      <p:pic>
        <p:nvPicPr>
          <p:cNvPr id="1026" name="Picture 2" descr="C:\Users\PAULMI~1\AppData\Local\Temp\scl1.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0548" y="-10275"/>
            <a:ext cx="5891493" cy="2329685"/>
          </a:xfrm>
          <a:prstGeom prst="rect">
            <a:avLst/>
          </a:prstGeom>
          <a:pattFill prst="pct5">
            <a:fgClr>
              <a:schemeClr val="accent1"/>
            </a:fgClr>
            <a:bgClr>
              <a:schemeClr val="bg1"/>
            </a:bgClr>
          </a:pattFill>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946" y="0"/>
            <a:ext cx="3273054" cy="231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4"/>
          <p:cNvSpPr txBox="1">
            <a:spLocks noChangeArrowheads="1"/>
          </p:cNvSpPr>
          <p:nvPr/>
        </p:nvSpPr>
        <p:spPr bwMode="auto">
          <a:xfrm>
            <a:off x="0" y="33528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i="1">
                <a:solidFill>
                  <a:srgbClr val="002060"/>
                </a:solidFill>
                <a:latin typeface="Comic Sans MS" pitchFamily="66" charset="0"/>
              </a:rPr>
              <a:t>Were the Basic Physics Underlying </a:t>
            </a:r>
            <a:r>
              <a:rPr lang="en-US" altLang="en-US" sz="2000" b="1" i="1" smtClean="0">
                <a:solidFill>
                  <a:srgbClr val="002060"/>
                </a:solidFill>
                <a:latin typeface="Comic Sans MS" pitchFamily="66" charset="0"/>
              </a:rPr>
              <a:t>HTSC Actually </a:t>
            </a:r>
            <a:endParaRPr lang="en-US" altLang="en-US" sz="2000" b="1" i="1">
              <a:solidFill>
                <a:srgbClr val="002060"/>
              </a:solidFill>
              <a:latin typeface="Comic Sans MS" pitchFamily="66" charset="0"/>
            </a:endParaRPr>
          </a:p>
          <a:p>
            <a:pPr algn="ctr" eaLnBrk="1" hangingPunct="1">
              <a:spcBef>
                <a:spcPct val="0"/>
              </a:spcBef>
              <a:buFontTx/>
              <a:buNone/>
            </a:pPr>
            <a:r>
              <a:rPr lang="en-US" altLang="en-US" sz="2000" b="1" i="1">
                <a:solidFill>
                  <a:srgbClr val="002060"/>
                </a:solidFill>
                <a:latin typeface="Comic Sans MS" pitchFamily="66" charset="0"/>
              </a:rPr>
              <a:t>Revealed in 1941?</a:t>
            </a:r>
          </a:p>
        </p:txBody>
      </p:sp>
      <p:sp>
        <p:nvSpPr>
          <p:cNvPr id="5" name="TextBox 4"/>
          <p:cNvSpPr txBox="1">
            <a:spLocks noChangeArrowheads="1"/>
          </p:cNvSpPr>
          <p:nvPr/>
        </p:nvSpPr>
        <p:spPr bwMode="auto">
          <a:xfrm>
            <a:off x="0" y="2316822"/>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900" b="1" smtClean="0">
                <a:solidFill>
                  <a:srgbClr val="002060"/>
                </a:solidFill>
                <a:latin typeface="Comic Sans MS" pitchFamily="66" charset="0"/>
              </a:rPr>
              <a:t>Continuing Search for the Origin of HTSC: </a:t>
            </a:r>
          </a:p>
          <a:p>
            <a:pPr algn="ctr" eaLnBrk="1" hangingPunct="1">
              <a:spcBef>
                <a:spcPct val="0"/>
              </a:spcBef>
              <a:buFontTx/>
              <a:buNone/>
            </a:pPr>
            <a:r>
              <a:rPr lang="en-US" altLang="en-US" sz="2900" b="1" smtClean="0">
                <a:solidFill>
                  <a:srgbClr val="002060"/>
                </a:solidFill>
                <a:latin typeface="Comic Sans MS" pitchFamily="66" charset="0"/>
              </a:rPr>
              <a:t>DFT Studies of Selected CuO Proxy Structures</a:t>
            </a:r>
            <a:endParaRPr lang="en-US" altLang="en-US" sz="2900" b="1">
              <a:solidFill>
                <a:srgbClr val="002060"/>
              </a:solidFill>
              <a:latin typeface="Comic Sans MS" pitchFamily="66" charset="0"/>
            </a:endParaRPr>
          </a:p>
        </p:txBody>
      </p:sp>
      <p:sp>
        <p:nvSpPr>
          <p:cNvPr id="6" name="TextBox 5"/>
          <p:cNvSpPr txBox="1">
            <a:spLocks noChangeArrowheads="1"/>
          </p:cNvSpPr>
          <p:nvPr/>
        </p:nvSpPr>
        <p:spPr bwMode="auto">
          <a:xfrm>
            <a:off x="596900" y="4114800"/>
            <a:ext cx="78486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solidFill>
                  <a:srgbClr val="000000"/>
                </a:solidFill>
              </a:rPr>
              <a:t>Paul Michael </a:t>
            </a:r>
            <a:r>
              <a:rPr lang="en-US" altLang="en-US" sz="2800" b="1" smtClean="0">
                <a:solidFill>
                  <a:srgbClr val="000000"/>
                </a:solidFill>
              </a:rPr>
              <a:t>Patrick Grant</a:t>
            </a:r>
            <a:endParaRPr lang="en-US" altLang="en-US" sz="2800" b="1">
              <a:solidFill>
                <a:srgbClr val="000000"/>
              </a:solidFill>
            </a:endParaRPr>
          </a:p>
          <a:p>
            <a:pPr algn="ctr" eaLnBrk="1" hangingPunct="1">
              <a:spcBef>
                <a:spcPct val="0"/>
              </a:spcBef>
              <a:buFontTx/>
              <a:buNone/>
            </a:pPr>
            <a:r>
              <a:rPr lang="en-US" altLang="en-US" sz="2000" b="1">
                <a:solidFill>
                  <a:srgbClr val="000000"/>
                </a:solidFill>
              </a:rPr>
              <a:t>Aging IBM </a:t>
            </a:r>
            <a:r>
              <a:rPr lang="en-US" altLang="en-US" sz="2000" b="1" smtClean="0">
                <a:solidFill>
                  <a:srgbClr val="000000"/>
                </a:solidFill>
              </a:rPr>
              <a:t>Pensioner</a:t>
            </a:r>
          </a:p>
          <a:p>
            <a:pPr algn="ctr" eaLnBrk="1" hangingPunct="1">
              <a:spcBef>
                <a:spcPct val="0"/>
              </a:spcBef>
              <a:buFontTx/>
              <a:buNone/>
            </a:pPr>
            <a:r>
              <a:rPr lang="en-US" altLang="en-US" sz="2000" b="1" smtClean="0">
                <a:solidFill>
                  <a:srgbClr val="000000"/>
                </a:solidFill>
              </a:rPr>
              <a:t>APS Senior Life Fellow</a:t>
            </a:r>
            <a:endParaRPr lang="en-US" altLang="en-US" sz="2000" b="1">
              <a:solidFill>
                <a:srgbClr val="000000"/>
              </a:solidFill>
            </a:endParaRPr>
          </a:p>
          <a:p>
            <a:pPr algn="ctr" eaLnBrk="1" hangingPunct="1">
              <a:spcBef>
                <a:spcPct val="0"/>
              </a:spcBef>
              <a:buFontTx/>
              <a:buNone/>
            </a:pPr>
            <a:r>
              <a:rPr lang="en-US" altLang="en-US" sz="2000" b="1" smtClean="0">
                <a:solidFill>
                  <a:srgbClr val="000000"/>
                </a:solidFill>
                <a:hlinkClick r:id="rId5"/>
              </a:rPr>
              <a:t>w2agz@w2agz.com</a:t>
            </a:r>
            <a:endParaRPr lang="en-US" altLang="en-US" sz="2000" b="1">
              <a:solidFill>
                <a:srgbClr val="000000"/>
              </a:solidFill>
            </a:endParaRPr>
          </a:p>
          <a:p>
            <a:pPr algn="ctr" eaLnBrk="1" hangingPunct="1">
              <a:spcBef>
                <a:spcPct val="0"/>
              </a:spcBef>
              <a:buFontTx/>
              <a:buNone/>
            </a:pPr>
            <a:endParaRPr lang="en-US" altLang="en-US" sz="2800" b="1">
              <a:solidFill>
                <a:srgbClr val="000000"/>
              </a:solidFill>
            </a:endParaRPr>
          </a:p>
        </p:txBody>
      </p:sp>
      <p:sp>
        <p:nvSpPr>
          <p:cNvPr id="7" name="TextBox 6"/>
          <p:cNvSpPr txBox="1"/>
          <p:nvPr/>
        </p:nvSpPr>
        <p:spPr>
          <a:xfrm>
            <a:off x="838200" y="6245423"/>
            <a:ext cx="7543800" cy="338554"/>
          </a:xfrm>
          <a:prstGeom prst="rect">
            <a:avLst/>
          </a:prstGeom>
          <a:solidFill>
            <a:srgbClr val="92D050"/>
          </a:solidFill>
        </p:spPr>
        <p:txBody>
          <a:bodyPr wrap="square" rtlCol="0">
            <a:spAutoFit/>
          </a:bodyPr>
          <a:lstStyle/>
          <a:p>
            <a:pPr algn="ctr"/>
            <a:r>
              <a:rPr lang="en-US" sz="1600" smtClean="0">
                <a:latin typeface="Algerian" panose="04020705040A02060702" pitchFamily="82" charset="0"/>
              </a:rPr>
              <a:t>Research Jointly </a:t>
            </a:r>
            <a:r>
              <a:rPr lang="en-US" sz="1600" dirty="0" smtClean="0">
                <a:latin typeface="Algerian" panose="04020705040A02060702" pitchFamily="82" charset="0"/>
              </a:rPr>
              <a:t>supported under the </a:t>
            </a:r>
            <a:r>
              <a:rPr lang="en-US" sz="1600" smtClean="0">
                <a:latin typeface="Algerian" panose="04020705040A02060702" pitchFamily="82" charset="0"/>
              </a:rPr>
              <a:t>IBM and SSA retirement funds</a:t>
            </a:r>
            <a:endParaRPr lang="en-US" sz="1600" dirty="0">
              <a:latin typeface="Algerian" panose="04020705040A02060702" pitchFamily="82" charset="0"/>
            </a:endParaRPr>
          </a:p>
        </p:txBody>
      </p:sp>
    </p:spTree>
    <p:extLst>
      <p:ext uri="{BB962C8B-B14F-4D97-AF65-F5344CB8AC3E}">
        <p14:creationId xmlns:p14="http://schemas.microsoft.com/office/powerpoint/2010/main" val="17317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47000">
              <a:srgbClr val="21D6E0">
                <a:lumMod val="78000"/>
                <a:lumOff val="22000"/>
              </a:srgbClr>
            </a:gs>
            <a:gs pos="84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1266" name="Picture 1" descr="Bridget Mullin Whal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990600"/>
            <a:ext cx="3100388"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p:nvPr>
        </p:nvSpPr>
        <p:spPr>
          <a:xfrm>
            <a:off x="457200" y="0"/>
            <a:ext cx="8229600" cy="838200"/>
          </a:xfrm>
        </p:spPr>
        <p:txBody>
          <a:bodyPr>
            <a:normAutofit fontScale="90000"/>
          </a:bodyPr>
          <a:lstStyle/>
          <a:p>
            <a:r>
              <a:rPr lang="en-US" altLang="en-US" sz="4800" dirty="0" smtClean="0">
                <a:latin typeface="Victorian LET" pitchFamily="2" charset="0"/>
              </a:rPr>
              <a:t>St. Patrick’s Day </a:t>
            </a:r>
            <a:r>
              <a:rPr lang="en-US" altLang="en-US" sz="4800" smtClean="0">
                <a:latin typeface="Victorian LET" pitchFamily="2" charset="0"/>
              </a:rPr>
              <a:t>– 2019 (In 13 Days!)</a:t>
            </a:r>
            <a:endParaRPr lang="en-US" altLang="en-US" sz="4800" dirty="0" smtClean="0">
              <a:latin typeface="Victorian LET" pitchFamily="2" charset="0"/>
            </a:endParaRPr>
          </a:p>
        </p:txBody>
      </p:sp>
      <p:sp>
        <p:nvSpPr>
          <p:cNvPr id="11268" name="TextBox 4"/>
          <p:cNvSpPr txBox="1">
            <a:spLocks noChangeArrowheads="1"/>
          </p:cNvSpPr>
          <p:nvPr/>
        </p:nvSpPr>
        <p:spPr bwMode="auto">
          <a:xfrm>
            <a:off x="2397125" y="6091535"/>
            <a:ext cx="3783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dirty="0">
                <a:solidFill>
                  <a:prstClr val="black"/>
                </a:solidFill>
                <a:latin typeface="Victorian LET" pitchFamily="2" charset="0"/>
              </a:rPr>
              <a:t>Bridget Ann Mullen-Whalen</a:t>
            </a:r>
          </a:p>
        </p:txBody>
      </p:sp>
      <p:pic>
        <p:nvPicPr>
          <p:cNvPr id="112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1219200"/>
            <a:ext cx="24765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9013" y="1295400"/>
            <a:ext cx="277018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5818187" y="2819400"/>
            <a:ext cx="3325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dirty="0" smtClean="0">
                <a:solidFill>
                  <a:srgbClr val="00B050"/>
                </a:solidFill>
                <a:latin typeface="Victorian LET" pitchFamily="2" charset="0"/>
              </a:rPr>
              <a:t>Paul Michael Patrick Grant</a:t>
            </a:r>
            <a:endParaRPr lang="en-US" altLang="en-US" sz="2400" b="1" dirty="0">
              <a:solidFill>
                <a:srgbClr val="00B050"/>
              </a:solidFill>
              <a:latin typeface="Victorian LET" pitchFamily="2" charset="0"/>
            </a:endParaRPr>
          </a:p>
        </p:txBody>
      </p:sp>
      <p:sp>
        <p:nvSpPr>
          <p:cNvPr id="8" name="Title 2"/>
          <p:cNvSpPr txBox="1">
            <a:spLocks/>
          </p:cNvSpPr>
          <p:nvPr/>
        </p:nvSpPr>
        <p:spPr>
          <a:xfrm>
            <a:off x="5867400" y="3200400"/>
            <a:ext cx="3124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black"/>
                </a:solidFill>
                <a:latin typeface="Victorian LET"/>
              </a:rPr>
              <a:t>A Grandson of </a:t>
            </a:r>
          </a:p>
          <a:p>
            <a:r>
              <a:rPr lang="en-US" sz="3200" dirty="0" smtClean="0">
                <a:solidFill>
                  <a:prstClr val="black"/>
                </a:solidFill>
                <a:latin typeface="Victorian LET"/>
              </a:rPr>
              <a:t>Two Proud Lands</a:t>
            </a:r>
          </a:p>
        </p:txBody>
      </p:sp>
      <p:sp>
        <p:nvSpPr>
          <p:cNvPr id="9" name="Title 2"/>
          <p:cNvSpPr txBox="1">
            <a:spLocks/>
          </p:cNvSpPr>
          <p:nvPr/>
        </p:nvSpPr>
        <p:spPr>
          <a:xfrm>
            <a:off x="47919" y="3505200"/>
            <a:ext cx="2667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dirty="0" smtClean="0">
              <a:solidFill>
                <a:prstClr val="black"/>
              </a:solidFill>
              <a:latin typeface="Victorian LET"/>
            </a:endParaRPr>
          </a:p>
          <a:p>
            <a:r>
              <a:rPr lang="en-US" sz="2400" dirty="0" smtClean="0">
                <a:solidFill>
                  <a:srgbClr val="00B050"/>
                </a:solidFill>
                <a:latin typeface="Victorian LET"/>
              </a:rPr>
              <a:t>P</a:t>
            </a:r>
            <a:r>
              <a:rPr lang="en-US" sz="2400" dirty="0" smtClean="0">
                <a:solidFill>
                  <a:srgbClr val="FF0000"/>
                </a:solidFill>
                <a:latin typeface="Victorian LET"/>
              </a:rPr>
              <a:t>M</a:t>
            </a:r>
            <a:r>
              <a:rPr lang="en-US" sz="2400" dirty="0" smtClean="0">
                <a:solidFill>
                  <a:prstClr val="white">
                    <a:lumMod val="75000"/>
                  </a:prstClr>
                </a:solidFill>
                <a:latin typeface="Victorian LET"/>
              </a:rPr>
              <a:t>P</a:t>
            </a:r>
            <a:r>
              <a:rPr lang="en-US" sz="2400" dirty="0" smtClean="0">
                <a:solidFill>
                  <a:srgbClr val="0070C0"/>
                </a:solidFill>
                <a:latin typeface="Victorian LET"/>
              </a:rPr>
              <a:t>G</a:t>
            </a:r>
            <a:r>
              <a:rPr lang="en-US" sz="2400" dirty="0" smtClean="0">
                <a:solidFill>
                  <a:prstClr val="black"/>
                </a:solidFill>
                <a:latin typeface="Victorian LET"/>
              </a:rPr>
              <a:t> Accepted as a Dual National by the Republic of Ireland</a:t>
            </a:r>
          </a:p>
        </p:txBody>
      </p:sp>
      <p:sp>
        <p:nvSpPr>
          <p:cNvPr id="2" name="Rectangle 1"/>
          <p:cNvSpPr/>
          <p:nvPr/>
        </p:nvSpPr>
        <p:spPr>
          <a:xfrm>
            <a:off x="663153" y="3048000"/>
            <a:ext cx="1420582" cy="523220"/>
          </a:xfrm>
          <a:prstGeom prst="rect">
            <a:avLst/>
          </a:prstGeom>
        </p:spPr>
        <p:txBody>
          <a:bodyPr wrap="none">
            <a:spAutoFit/>
          </a:bodyPr>
          <a:lstStyle/>
          <a:p>
            <a:pPr algn="ctr"/>
            <a:r>
              <a:rPr lang="en-US" dirty="0" smtClean="0">
                <a:solidFill>
                  <a:prstClr val="black"/>
                </a:solidFill>
                <a:latin typeface="Victorian LET"/>
              </a:rPr>
              <a:t>     </a:t>
            </a:r>
            <a:r>
              <a:rPr lang="en-US" sz="2800" b="1" dirty="0" smtClean="0">
                <a:solidFill>
                  <a:prstClr val="black"/>
                </a:solidFill>
                <a:latin typeface="Victorian LET"/>
              </a:rPr>
              <a:t>-</a:t>
            </a:r>
            <a:r>
              <a:rPr lang="en-US" sz="2800" b="1" dirty="0">
                <a:solidFill>
                  <a:prstClr val="black"/>
                </a:solidFill>
                <a:latin typeface="Victorian LET"/>
              </a:rPr>
              <a:t>2014-   </a:t>
            </a:r>
            <a:endParaRPr lang="en-US" b="1" dirty="0">
              <a:solidFill>
                <a:prstClr val="black"/>
              </a:solidFill>
              <a:latin typeface="Victorian LET"/>
            </a:endParaRPr>
          </a:p>
        </p:txBody>
      </p:sp>
    </p:spTree>
    <p:extLst>
      <p:ext uri="{BB962C8B-B14F-4D97-AF65-F5344CB8AC3E}">
        <p14:creationId xmlns:p14="http://schemas.microsoft.com/office/powerpoint/2010/main" val="37231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3486150" y="1447800"/>
            <a:ext cx="3581400" cy="4229100"/>
            <a:chOff x="2832" y="528"/>
            <a:chExt cx="2256" cy="2976"/>
          </a:xfrm>
        </p:grpSpPr>
        <p:sp>
          <p:nvSpPr>
            <p:cNvPr id="17446" name="Rectangle 3"/>
            <p:cNvSpPr>
              <a:spLocks noChangeArrowheads="1"/>
            </p:cNvSpPr>
            <p:nvPr/>
          </p:nvSpPr>
          <p:spPr bwMode="auto">
            <a:xfrm>
              <a:off x="2832" y="528"/>
              <a:ext cx="2256" cy="2976"/>
            </a:xfrm>
            <a:prstGeom prst="rect">
              <a:avLst/>
            </a:prstGeom>
            <a:gradFill rotWithShape="1">
              <a:gsLst>
                <a:gs pos="0">
                  <a:srgbClr val="762F00"/>
                </a:gs>
                <a:gs pos="100000">
                  <a:srgbClr val="FF6600"/>
                </a:gs>
              </a:gsLst>
              <a:lin ang="18900000" scaled="1"/>
            </a:gra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sp>
          <p:nvSpPr>
            <p:cNvPr id="17447" name="Text Box 4"/>
            <p:cNvSpPr txBox="1">
              <a:spLocks noChangeArrowheads="1"/>
            </p:cNvSpPr>
            <p:nvPr/>
          </p:nvSpPr>
          <p:spPr bwMode="auto">
            <a:xfrm>
              <a:off x="3120" y="1589"/>
              <a:ext cx="187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000" b="1" smtClean="0">
                  <a:solidFill>
                    <a:srgbClr val="000000"/>
                  </a:solidFill>
                  <a:latin typeface="Arial" charset="0"/>
                  <a:cs typeface="Arial" charset="0"/>
                </a:rPr>
                <a:t>“Real Metal”</a:t>
              </a:r>
              <a:br>
                <a:rPr lang="en-US" altLang="en-US" sz="2000" b="1" smtClean="0">
                  <a:solidFill>
                    <a:srgbClr val="000000"/>
                  </a:solidFill>
                  <a:latin typeface="Arial" charset="0"/>
                  <a:cs typeface="Arial" charset="0"/>
                </a:rPr>
              </a:br>
              <a:r>
                <a:rPr lang="en-US" altLang="en-US" sz="2000" b="1" smtClean="0">
                  <a:solidFill>
                    <a:srgbClr val="000000"/>
                  </a:solidFill>
                  <a:latin typeface="Arial" charset="0"/>
                  <a:cs typeface="Arial" charset="0"/>
                </a:rPr>
                <a:t>“Fermi Liquid”</a:t>
              </a:r>
            </a:p>
          </p:txBody>
        </p:sp>
      </p:grpSp>
      <p:sp>
        <p:nvSpPr>
          <p:cNvPr id="46083" name="AutoShape 5"/>
          <p:cNvSpPr>
            <a:spLocks noChangeArrowheads="1"/>
          </p:cNvSpPr>
          <p:nvPr/>
        </p:nvSpPr>
        <p:spPr bwMode="auto">
          <a:xfrm rot="10800000">
            <a:off x="1524000" y="1447800"/>
            <a:ext cx="2752725" cy="4219575"/>
          </a:xfrm>
          <a:custGeom>
            <a:avLst/>
            <a:gdLst>
              <a:gd name="T0" fmla="*/ 0 w 21600"/>
              <a:gd name="T1" fmla="*/ 0 h 21600"/>
              <a:gd name="T2" fmla="*/ 0 w 21600"/>
              <a:gd name="T3" fmla="*/ 2147483647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502 h 21600"/>
              <a:gd name="T14" fmla="*/ 17103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5E76"/>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solidFill>
                <a:prstClr val="black"/>
              </a:solidFill>
              <a:cs typeface="Arial" charset="0"/>
            </a:endParaRPr>
          </a:p>
        </p:txBody>
      </p:sp>
      <p:grpSp>
        <p:nvGrpSpPr>
          <p:cNvPr id="17412" name="Group 6"/>
          <p:cNvGrpSpPr>
            <a:grpSpLocks/>
          </p:cNvGrpSpPr>
          <p:nvPr/>
        </p:nvGrpSpPr>
        <p:grpSpPr bwMode="auto">
          <a:xfrm>
            <a:off x="1524000" y="1447800"/>
            <a:ext cx="2752725" cy="4219575"/>
            <a:chOff x="960" y="816"/>
            <a:chExt cx="1734" cy="2658"/>
          </a:xfrm>
        </p:grpSpPr>
        <p:sp>
          <p:nvSpPr>
            <p:cNvPr id="46120" name="AutoShape 7"/>
            <p:cNvSpPr>
              <a:spLocks noChangeArrowheads="1"/>
            </p:cNvSpPr>
            <p:nvPr/>
          </p:nvSpPr>
          <p:spPr bwMode="auto">
            <a:xfrm rot="10800000">
              <a:off x="960" y="816"/>
              <a:ext cx="1734" cy="26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502 h 21600"/>
                <a:gd name="T14" fmla="*/ 17103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5E76"/>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solidFill>
                  <a:prstClr val="black"/>
                </a:solidFill>
                <a:cs typeface="Arial" charset="0"/>
              </a:endParaRPr>
            </a:p>
          </p:txBody>
        </p:sp>
        <p:sp>
          <p:nvSpPr>
            <p:cNvPr id="17445" name="Text Box 8"/>
            <p:cNvSpPr txBox="1">
              <a:spLocks noChangeArrowheads="1"/>
            </p:cNvSpPr>
            <p:nvPr/>
          </p:nvSpPr>
          <p:spPr bwMode="auto">
            <a:xfrm rot="4789700">
              <a:off x="1321" y="1655"/>
              <a:ext cx="158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1800" b="1" smtClean="0">
                  <a:solidFill>
                    <a:srgbClr val="000000"/>
                  </a:solidFill>
                  <a:latin typeface="Arial" charset="0"/>
                  <a:cs typeface="Arial" charset="0"/>
                </a:rPr>
                <a:t>“Funny Metal”</a:t>
              </a:r>
              <a:br>
                <a:rPr lang="en-US" altLang="en-US" sz="1800" b="1" smtClean="0">
                  <a:solidFill>
                    <a:srgbClr val="000000"/>
                  </a:solidFill>
                  <a:latin typeface="Arial" charset="0"/>
                  <a:cs typeface="Arial" charset="0"/>
                </a:rPr>
              </a:br>
              <a:r>
                <a:rPr lang="en-US" altLang="en-US" sz="1800" b="1" smtClean="0">
                  <a:solidFill>
                    <a:srgbClr val="000000"/>
                  </a:solidFill>
                  <a:latin typeface="Arial" charset="0"/>
                  <a:cs typeface="Arial" charset="0"/>
                </a:rPr>
                <a:t>“Pseudogap”</a:t>
              </a:r>
              <a:br>
                <a:rPr lang="en-US" altLang="en-US" sz="1800" b="1" smtClean="0">
                  <a:solidFill>
                    <a:srgbClr val="000000"/>
                  </a:solidFill>
                  <a:latin typeface="Arial" charset="0"/>
                  <a:cs typeface="Arial" charset="0"/>
                </a:rPr>
              </a:br>
              <a:r>
                <a:rPr lang="en-US" altLang="en-US" sz="1800" b="1" smtClean="0">
                  <a:solidFill>
                    <a:srgbClr val="000000"/>
                  </a:solidFill>
                  <a:latin typeface="Arial" charset="0"/>
                  <a:cs typeface="Arial" charset="0"/>
                </a:rPr>
                <a:t>“Fond AF Memories”</a:t>
              </a:r>
            </a:p>
          </p:txBody>
        </p:sp>
      </p:grpSp>
      <p:grpSp>
        <p:nvGrpSpPr>
          <p:cNvPr id="17413" name="Group 9"/>
          <p:cNvGrpSpPr>
            <a:grpSpLocks/>
          </p:cNvGrpSpPr>
          <p:nvPr/>
        </p:nvGrpSpPr>
        <p:grpSpPr bwMode="auto">
          <a:xfrm>
            <a:off x="2667000" y="4572000"/>
            <a:ext cx="2819400" cy="2286000"/>
            <a:chOff x="1344" y="1104"/>
            <a:chExt cx="1776" cy="1440"/>
          </a:xfrm>
        </p:grpSpPr>
        <p:grpSp>
          <p:nvGrpSpPr>
            <p:cNvPr id="17440" name="Group 10"/>
            <p:cNvGrpSpPr>
              <a:grpSpLocks/>
            </p:cNvGrpSpPr>
            <p:nvPr/>
          </p:nvGrpSpPr>
          <p:grpSpPr bwMode="auto">
            <a:xfrm>
              <a:off x="1344" y="1104"/>
              <a:ext cx="1776" cy="1440"/>
              <a:chOff x="1344" y="1104"/>
              <a:chExt cx="1776" cy="1440"/>
            </a:xfrm>
          </p:grpSpPr>
          <p:sp>
            <p:nvSpPr>
              <p:cNvPr id="17442" name="Oval 11"/>
              <p:cNvSpPr>
                <a:spLocks noChangeArrowheads="1"/>
              </p:cNvSpPr>
              <p:nvPr/>
            </p:nvSpPr>
            <p:spPr bwMode="auto">
              <a:xfrm>
                <a:off x="1344" y="1104"/>
                <a:ext cx="1776" cy="1344"/>
              </a:xfrm>
              <a:prstGeom prst="ellipse">
                <a:avLst/>
              </a:prstGeom>
              <a:gradFill rotWithShape="1">
                <a:gsLst>
                  <a:gs pos="0">
                    <a:srgbClr val="99FF66"/>
                  </a:gs>
                  <a:gs pos="100000">
                    <a:srgbClr val="47762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sp>
            <p:nvSpPr>
              <p:cNvPr id="17443" name="Rectangle 12"/>
              <p:cNvSpPr>
                <a:spLocks noChangeArrowheads="1"/>
              </p:cNvSpPr>
              <p:nvPr/>
            </p:nvSpPr>
            <p:spPr bwMode="auto">
              <a:xfrm>
                <a:off x="1344" y="1824"/>
                <a:ext cx="1776" cy="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grpSp>
        <p:sp>
          <p:nvSpPr>
            <p:cNvPr id="17441" name="Text Box 13"/>
            <p:cNvSpPr txBox="1">
              <a:spLocks noChangeArrowheads="1"/>
            </p:cNvSpPr>
            <p:nvPr/>
          </p:nvSpPr>
          <p:spPr bwMode="auto">
            <a:xfrm>
              <a:off x="1632" y="1468"/>
              <a:ext cx="1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1600" b="1" smtClean="0">
                  <a:solidFill>
                    <a:srgbClr val="000000"/>
                  </a:solidFill>
                  <a:latin typeface="Arial" charset="0"/>
                  <a:cs typeface="Arial" charset="0"/>
                </a:rPr>
                <a:t>Superconductivity</a:t>
              </a:r>
            </a:p>
          </p:txBody>
        </p:sp>
      </p:grpSp>
      <p:grpSp>
        <p:nvGrpSpPr>
          <p:cNvPr id="17414" name="Group 14"/>
          <p:cNvGrpSpPr>
            <a:grpSpLocks/>
          </p:cNvGrpSpPr>
          <p:nvPr/>
        </p:nvGrpSpPr>
        <p:grpSpPr bwMode="auto">
          <a:xfrm>
            <a:off x="1524000" y="247650"/>
            <a:ext cx="1162050" cy="5410200"/>
            <a:chOff x="960" y="54"/>
            <a:chExt cx="732" cy="3408"/>
          </a:xfrm>
        </p:grpSpPr>
        <p:sp>
          <p:nvSpPr>
            <p:cNvPr id="46114" name="Arc 15"/>
            <p:cNvSpPr>
              <a:spLocks/>
            </p:cNvSpPr>
            <p:nvPr/>
          </p:nvSpPr>
          <p:spPr bwMode="auto">
            <a:xfrm>
              <a:off x="972" y="54"/>
              <a:ext cx="720" cy="3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CCECFF"/>
                </a:gs>
                <a:gs pos="100000">
                  <a:srgbClr val="6699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solidFill>
                  <a:prstClr val="black"/>
                </a:solidFill>
                <a:cs typeface="Arial" charset="0"/>
              </a:endParaRPr>
            </a:p>
          </p:txBody>
        </p:sp>
        <p:sp>
          <p:nvSpPr>
            <p:cNvPr id="17439" name="Text Box 16"/>
            <p:cNvSpPr txBox="1">
              <a:spLocks noChangeArrowheads="1"/>
            </p:cNvSpPr>
            <p:nvPr/>
          </p:nvSpPr>
          <p:spPr bwMode="auto">
            <a:xfrm>
              <a:off x="960" y="1680"/>
              <a:ext cx="62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1600" b="1" smtClean="0">
                  <a:solidFill>
                    <a:srgbClr val="000000"/>
                  </a:solidFill>
                  <a:latin typeface="Arial" charset="0"/>
                  <a:cs typeface="Arial" charset="0"/>
                </a:rPr>
                <a:t>“SDW”</a:t>
              </a:r>
              <a:br>
                <a:rPr lang="en-US" altLang="en-US" sz="1600" b="1" smtClean="0">
                  <a:solidFill>
                    <a:srgbClr val="000000"/>
                  </a:solidFill>
                  <a:latin typeface="Arial" charset="0"/>
                  <a:cs typeface="Arial" charset="0"/>
                </a:rPr>
              </a:br>
              <a:r>
                <a:rPr lang="en-US" altLang="en-US" sz="1600" b="1" smtClean="0">
                  <a:solidFill>
                    <a:srgbClr val="000000"/>
                  </a:solidFill>
                  <a:latin typeface="Arial" charset="0"/>
                  <a:cs typeface="Arial" charset="0"/>
                </a:rPr>
                <a:t>“NEEL”</a:t>
              </a:r>
              <a:br>
                <a:rPr lang="en-US" altLang="en-US" sz="1600" b="1" smtClean="0">
                  <a:solidFill>
                    <a:srgbClr val="000000"/>
                  </a:solidFill>
                  <a:latin typeface="Arial" charset="0"/>
                  <a:cs typeface="Arial" charset="0"/>
                </a:rPr>
              </a:br>
              <a:r>
                <a:rPr lang="en-US" altLang="en-US" sz="1600" b="1" smtClean="0">
                  <a:solidFill>
                    <a:srgbClr val="000000"/>
                  </a:solidFill>
                  <a:latin typeface="Arial" charset="0"/>
                  <a:cs typeface="Arial" charset="0"/>
                </a:rPr>
                <a:t>“A-F”</a:t>
              </a:r>
            </a:p>
          </p:txBody>
        </p:sp>
      </p:grpSp>
      <p:sp>
        <p:nvSpPr>
          <p:cNvPr id="46087" name="Line 17"/>
          <p:cNvSpPr>
            <a:spLocks noChangeShapeType="1"/>
          </p:cNvSpPr>
          <p:nvPr/>
        </p:nvSpPr>
        <p:spPr bwMode="auto">
          <a:xfrm>
            <a:off x="1524000" y="5686425"/>
            <a:ext cx="594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charset="0"/>
            </a:endParaRPr>
          </a:p>
        </p:txBody>
      </p:sp>
      <p:sp>
        <p:nvSpPr>
          <p:cNvPr id="17416" name="Text Box 18"/>
          <p:cNvSpPr txBox="1">
            <a:spLocks noChangeArrowheads="1"/>
          </p:cNvSpPr>
          <p:nvPr/>
        </p:nvSpPr>
        <p:spPr bwMode="auto">
          <a:xfrm>
            <a:off x="1066800" y="88582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2400" b="1" smtClean="0">
                <a:solidFill>
                  <a:srgbClr val="000000"/>
                </a:solidFill>
                <a:latin typeface="Arial" charset="0"/>
                <a:cs typeface="Arial" charset="0"/>
              </a:rPr>
              <a:t>T</a:t>
            </a:r>
          </a:p>
        </p:txBody>
      </p:sp>
      <p:sp>
        <p:nvSpPr>
          <p:cNvPr id="17417" name="Text Box 19"/>
          <p:cNvSpPr txBox="1">
            <a:spLocks noChangeArrowheads="1"/>
          </p:cNvSpPr>
          <p:nvPr/>
        </p:nvSpPr>
        <p:spPr bwMode="auto">
          <a:xfrm>
            <a:off x="7315200" y="5686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b="1" i="1" smtClean="0">
                <a:solidFill>
                  <a:srgbClr val="000000"/>
                </a:solidFill>
                <a:latin typeface="Times New Roman" charset="0"/>
                <a:cs typeface="Arial" charset="0"/>
              </a:rPr>
              <a:t>g</a:t>
            </a:r>
          </a:p>
        </p:txBody>
      </p:sp>
      <p:grpSp>
        <p:nvGrpSpPr>
          <p:cNvPr id="17418" name="Group 20"/>
          <p:cNvGrpSpPr>
            <a:grpSpLocks/>
          </p:cNvGrpSpPr>
          <p:nvPr/>
        </p:nvGrpSpPr>
        <p:grpSpPr bwMode="auto">
          <a:xfrm>
            <a:off x="1524000" y="5562600"/>
            <a:ext cx="5553075" cy="946150"/>
            <a:chOff x="960" y="3330"/>
            <a:chExt cx="3498" cy="596"/>
          </a:xfrm>
        </p:grpSpPr>
        <p:sp>
          <p:nvSpPr>
            <p:cNvPr id="17432" name="Text Box 21"/>
            <p:cNvSpPr txBox="1">
              <a:spLocks noChangeArrowheads="1"/>
            </p:cNvSpPr>
            <p:nvPr/>
          </p:nvSpPr>
          <p:spPr bwMode="auto">
            <a:xfrm>
              <a:off x="2352" y="3408"/>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b="1" i="1" smtClean="0">
                  <a:solidFill>
                    <a:srgbClr val="000000"/>
                  </a:solidFill>
                  <a:latin typeface="Times New Roman" charset="0"/>
                  <a:cs typeface="Arial" charset="0"/>
                </a:rPr>
                <a:t>g*</a:t>
              </a:r>
              <a:r>
                <a:rPr lang="en-US" altLang="en-US" sz="2400" b="1" i="1" baseline="-25000" smtClean="0">
                  <a:solidFill>
                    <a:srgbClr val="000000"/>
                  </a:solidFill>
                  <a:latin typeface="Times New Roman" charset="0"/>
                  <a:cs typeface="Arial" charset="0"/>
                </a:rPr>
                <a:t/>
              </a:r>
              <a:br>
                <a:rPr lang="en-US" altLang="en-US" sz="2400" b="1" i="1" baseline="-25000" smtClean="0">
                  <a:solidFill>
                    <a:srgbClr val="000000"/>
                  </a:solidFill>
                  <a:latin typeface="Times New Roman" charset="0"/>
                  <a:cs typeface="Arial" charset="0"/>
                </a:rPr>
              </a:br>
              <a:endParaRPr lang="en-US" altLang="en-US" sz="2400" b="1" i="1" smtClean="0">
                <a:solidFill>
                  <a:srgbClr val="000000"/>
                </a:solidFill>
                <a:latin typeface="Times New Roman" charset="0"/>
                <a:cs typeface="Arial" charset="0"/>
              </a:endParaRPr>
            </a:p>
          </p:txBody>
        </p:sp>
        <p:sp>
          <p:nvSpPr>
            <p:cNvPr id="17433" name="Oval 22"/>
            <p:cNvSpPr>
              <a:spLocks noChangeArrowheads="1"/>
            </p:cNvSpPr>
            <p:nvPr/>
          </p:nvSpPr>
          <p:spPr bwMode="auto">
            <a:xfrm>
              <a:off x="2628" y="333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sp>
          <p:nvSpPr>
            <p:cNvPr id="17434" name="AutoShape 23"/>
            <p:cNvSpPr>
              <a:spLocks noChangeArrowheads="1"/>
            </p:cNvSpPr>
            <p:nvPr/>
          </p:nvSpPr>
          <p:spPr bwMode="auto">
            <a:xfrm>
              <a:off x="960" y="3384"/>
              <a:ext cx="1668" cy="48"/>
            </a:xfrm>
            <a:prstGeom prst="flowChartTerminator">
              <a:avLst/>
            </a:prstGeom>
            <a:solidFill>
              <a:srgbClr val="0000FF"/>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sp>
          <p:nvSpPr>
            <p:cNvPr id="17435" name="AutoShape 24"/>
            <p:cNvSpPr>
              <a:spLocks noChangeArrowheads="1"/>
            </p:cNvSpPr>
            <p:nvPr/>
          </p:nvSpPr>
          <p:spPr bwMode="auto">
            <a:xfrm>
              <a:off x="2790" y="3384"/>
              <a:ext cx="1668" cy="48"/>
            </a:xfrm>
            <a:prstGeom prst="flowChartTerminator">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sp>
          <p:nvSpPr>
            <p:cNvPr id="17436" name="Text Box 25"/>
            <p:cNvSpPr txBox="1">
              <a:spLocks noChangeArrowheads="1"/>
            </p:cNvSpPr>
            <p:nvPr/>
          </p:nvSpPr>
          <p:spPr bwMode="auto">
            <a:xfrm>
              <a:off x="960" y="3456"/>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1800" b="1" smtClean="0">
                  <a:solidFill>
                    <a:srgbClr val="000000"/>
                  </a:solidFill>
                  <a:latin typeface="Arial" charset="0"/>
                  <a:cs typeface="Arial" charset="0"/>
                </a:rPr>
                <a:t>“Insulator”</a:t>
              </a:r>
            </a:p>
          </p:txBody>
        </p:sp>
        <p:sp>
          <p:nvSpPr>
            <p:cNvPr id="17437" name="Text Box 26"/>
            <p:cNvSpPr txBox="1">
              <a:spLocks noChangeArrowheads="1"/>
            </p:cNvSpPr>
            <p:nvPr/>
          </p:nvSpPr>
          <p:spPr bwMode="auto">
            <a:xfrm>
              <a:off x="2832" y="3456"/>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1800" b="1" smtClean="0">
                  <a:solidFill>
                    <a:srgbClr val="000000"/>
                  </a:solidFill>
                  <a:latin typeface="Arial" charset="0"/>
                  <a:cs typeface="Arial" charset="0"/>
                </a:rPr>
                <a:t>“Conductor”</a:t>
              </a:r>
            </a:p>
          </p:txBody>
        </p:sp>
      </p:grpSp>
      <p:sp>
        <p:nvSpPr>
          <p:cNvPr id="46091" name="Line 30"/>
          <p:cNvSpPr>
            <a:spLocks noChangeShapeType="1"/>
          </p:cNvSpPr>
          <p:nvPr/>
        </p:nvSpPr>
        <p:spPr bwMode="auto">
          <a:xfrm flipV="1">
            <a:off x="7086600" y="1419225"/>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charset="0"/>
            </a:endParaRPr>
          </a:p>
        </p:txBody>
      </p:sp>
      <p:sp>
        <p:nvSpPr>
          <p:cNvPr id="17420" name="Rectangle 31"/>
          <p:cNvSpPr>
            <a:spLocks noChangeArrowheads="1"/>
          </p:cNvSpPr>
          <p:nvPr/>
        </p:nvSpPr>
        <p:spPr bwMode="auto">
          <a:xfrm>
            <a:off x="1533525" y="152400"/>
            <a:ext cx="914400" cy="1238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latin typeface="Times New Roman" charset="0"/>
              <a:cs typeface="Arial" charset="0"/>
            </a:endParaRPr>
          </a:p>
        </p:txBody>
      </p:sp>
      <p:sp>
        <p:nvSpPr>
          <p:cNvPr id="46093" name="Line 32"/>
          <p:cNvSpPr>
            <a:spLocks noChangeShapeType="1"/>
          </p:cNvSpPr>
          <p:nvPr/>
        </p:nvSpPr>
        <p:spPr bwMode="auto">
          <a:xfrm>
            <a:off x="1524000" y="1419225"/>
            <a:ext cx="556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charset="0"/>
            </a:endParaRPr>
          </a:p>
        </p:txBody>
      </p:sp>
      <p:sp>
        <p:nvSpPr>
          <p:cNvPr id="46094" name="Line 33"/>
          <p:cNvSpPr>
            <a:spLocks noChangeShapeType="1"/>
          </p:cNvSpPr>
          <p:nvPr/>
        </p:nvSpPr>
        <p:spPr bwMode="auto">
          <a:xfrm>
            <a:off x="4105275" y="4572000"/>
            <a:ext cx="171450" cy="990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charset="0"/>
            </a:endParaRPr>
          </a:p>
        </p:txBody>
      </p:sp>
      <p:sp>
        <p:nvSpPr>
          <p:cNvPr id="46095" name="Line 34"/>
          <p:cNvSpPr>
            <a:spLocks noChangeShapeType="1"/>
          </p:cNvSpPr>
          <p:nvPr/>
        </p:nvSpPr>
        <p:spPr bwMode="auto">
          <a:xfrm flipV="1">
            <a:off x="1524000" y="1114425"/>
            <a:ext cx="0" cy="457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charset="0"/>
            </a:endParaRPr>
          </a:p>
        </p:txBody>
      </p:sp>
      <p:sp>
        <p:nvSpPr>
          <p:cNvPr id="17424" name="Text Box 35"/>
          <p:cNvSpPr txBox="1">
            <a:spLocks noChangeArrowheads="1"/>
          </p:cNvSpPr>
          <p:nvPr/>
        </p:nvSpPr>
        <p:spPr bwMode="auto">
          <a:xfrm rot="4789700">
            <a:off x="2097882" y="2780506"/>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1800" b="1" smtClean="0">
                <a:solidFill>
                  <a:srgbClr val="000000"/>
                </a:solidFill>
                <a:latin typeface="Arial" charset="0"/>
                <a:cs typeface="Arial" charset="0"/>
              </a:rPr>
              <a:t>“Funny Metal”</a:t>
            </a:r>
            <a:br>
              <a:rPr lang="en-US" altLang="en-US" sz="1800" b="1" smtClean="0">
                <a:solidFill>
                  <a:srgbClr val="000000"/>
                </a:solidFill>
                <a:latin typeface="Arial" charset="0"/>
                <a:cs typeface="Arial" charset="0"/>
              </a:rPr>
            </a:br>
            <a:r>
              <a:rPr lang="en-US" altLang="en-US" sz="1800" b="1" smtClean="0">
                <a:solidFill>
                  <a:srgbClr val="000000"/>
                </a:solidFill>
                <a:latin typeface="Arial" charset="0"/>
                <a:cs typeface="Arial" charset="0"/>
              </a:rPr>
              <a:t>“Pseudogap”</a:t>
            </a:r>
            <a:br>
              <a:rPr lang="en-US" altLang="en-US" sz="1800" b="1" smtClean="0">
                <a:solidFill>
                  <a:srgbClr val="000000"/>
                </a:solidFill>
                <a:latin typeface="Arial" charset="0"/>
                <a:cs typeface="Arial" charset="0"/>
              </a:rPr>
            </a:br>
            <a:r>
              <a:rPr lang="en-US" altLang="en-US" sz="1800" b="1" smtClean="0">
                <a:solidFill>
                  <a:srgbClr val="000000"/>
                </a:solidFill>
                <a:latin typeface="Arial" charset="0"/>
                <a:cs typeface="Arial" charset="0"/>
              </a:rPr>
              <a:t>“Fond AF Memories”</a:t>
            </a:r>
          </a:p>
        </p:txBody>
      </p:sp>
      <p:sp>
        <p:nvSpPr>
          <p:cNvPr id="17425" name="TextBox 6"/>
          <p:cNvSpPr txBox="1">
            <a:spLocks noChangeArrowheads="1"/>
          </p:cNvSpPr>
          <p:nvPr/>
        </p:nvSpPr>
        <p:spPr bwMode="auto">
          <a:xfrm>
            <a:off x="1676400" y="38100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smtClean="0">
                <a:solidFill>
                  <a:srgbClr val="000000"/>
                </a:solidFill>
                <a:cs typeface="Arial" charset="0"/>
              </a:rPr>
              <a:t>U = 6</a:t>
            </a:r>
          </a:p>
        </p:txBody>
      </p:sp>
      <p:sp>
        <p:nvSpPr>
          <p:cNvPr id="17426" name="TextBox 51"/>
          <p:cNvSpPr txBox="1">
            <a:spLocks noChangeArrowheads="1"/>
          </p:cNvSpPr>
          <p:nvPr/>
        </p:nvSpPr>
        <p:spPr bwMode="auto">
          <a:xfrm>
            <a:off x="2667000" y="1676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smtClean="0">
                <a:solidFill>
                  <a:srgbClr val="000000"/>
                </a:solidFill>
                <a:cs typeface="Arial" charset="0"/>
              </a:rPr>
              <a:t>U = 3</a:t>
            </a:r>
          </a:p>
        </p:txBody>
      </p:sp>
      <p:sp>
        <p:nvSpPr>
          <p:cNvPr id="17427" name="TextBox 52"/>
          <p:cNvSpPr txBox="1">
            <a:spLocks noChangeArrowheads="1"/>
          </p:cNvSpPr>
          <p:nvPr/>
        </p:nvSpPr>
        <p:spPr bwMode="auto">
          <a:xfrm>
            <a:off x="5029200" y="25908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smtClean="0">
                <a:solidFill>
                  <a:srgbClr val="000000"/>
                </a:solidFill>
                <a:cs typeface="Arial" charset="0"/>
              </a:rPr>
              <a:t>U = 0</a:t>
            </a:r>
          </a:p>
        </p:txBody>
      </p:sp>
      <p:sp>
        <p:nvSpPr>
          <p:cNvPr id="17428" name="Rectangle 3"/>
          <p:cNvSpPr>
            <a:spLocks noChangeArrowheads="1"/>
          </p:cNvSpPr>
          <p:nvPr/>
        </p:nvSpPr>
        <p:spPr bwMode="auto">
          <a:xfrm>
            <a:off x="762000" y="762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b="1" smtClean="0">
                <a:solidFill>
                  <a:srgbClr val="000000"/>
                </a:solidFill>
                <a:latin typeface="Comic Sans MS" pitchFamily="66" charset="0"/>
                <a:cs typeface="Arial" charset="0"/>
              </a:rPr>
              <a:t>The Great Colossal Quantum Conundrum of HTSC in Cuprates, Ferrous Oxides, etc.</a:t>
            </a:r>
          </a:p>
        </p:txBody>
      </p:sp>
      <p:sp>
        <p:nvSpPr>
          <p:cNvPr id="17429" name="TextBox 4"/>
          <p:cNvSpPr txBox="1">
            <a:spLocks noChangeArrowheads="1"/>
          </p:cNvSpPr>
          <p:nvPr/>
        </p:nvSpPr>
        <p:spPr bwMode="auto">
          <a:xfrm>
            <a:off x="533400" y="6096000"/>
            <a:ext cx="784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b="1" smtClean="0">
                <a:solidFill>
                  <a:prstClr val="black"/>
                </a:solidFill>
                <a:latin typeface="Comic Sans MS" pitchFamily="66" charset="0"/>
                <a:cs typeface="Arial" charset="0"/>
              </a:rPr>
              <a:t>“Order Parameter”</a:t>
            </a:r>
          </a:p>
          <a:p>
            <a:pPr algn="ctr" eaLnBrk="1" fontAlgn="base" hangingPunct="1">
              <a:spcBef>
                <a:spcPct val="0"/>
              </a:spcBef>
              <a:spcAft>
                <a:spcPct val="0"/>
              </a:spcAft>
              <a:buFontTx/>
              <a:buNone/>
            </a:pPr>
            <a:r>
              <a:rPr lang="en-US" altLang="en-US" sz="1800" b="1" smtClean="0">
                <a:solidFill>
                  <a:prstClr val="black"/>
                </a:solidFill>
                <a:latin typeface="Comic Sans MS" pitchFamily="66" charset="0"/>
                <a:cs typeface="Arial" charset="0"/>
              </a:rPr>
              <a:t>(charge, magnetic field, pressure...whatever)</a:t>
            </a:r>
          </a:p>
        </p:txBody>
      </p:sp>
      <p:sp>
        <p:nvSpPr>
          <p:cNvPr id="47" name="Oval 46"/>
          <p:cNvSpPr/>
          <p:nvPr/>
        </p:nvSpPr>
        <p:spPr>
          <a:xfrm>
            <a:off x="1524000" y="4114800"/>
            <a:ext cx="5562600" cy="990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prstClr val="black"/>
                </a:solidFill>
              </a:rPr>
              <a:t>Is HTSC driven by “</a:t>
            </a:r>
            <a:r>
              <a:rPr lang="en-US" b="1" dirty="0">
                <a:solidFill>
                  <a:prstClr val="black"/>
                </a:solidFill>
              </a:rPr>
              <a:t>shakes or </a:t>
            </a:r>
            <a:r>
              <a:rPr lang="en-US" b="1">
                <a:solidFill>
                  <a:prstClr val="black"/>
                </a:solidFill>
              </a:rPr>
              <a:t>spins” </a:t>
            </a:r>
          </a:p>
          <a:p>
            <a:pPr algn="ctr">
              <a:defRPr/>
            </a:pPr>
            <a:r>
              <a:rPr lang="en-US" b="1">
                <a:solidFill>
                  <a:prstClr val="black"/>
                </a:solidFill>
              </a:rPr>
              <a:t>...</a:t>
            </a:r>
            <a:r>
              <a:rPr lang="en-US" b="1" dirty="0">
                <a:solidFill>
                  <a:prstClr val="black"/>
                </a:solidFill>
              </a:rPr>
              <a:t>or </a:t>
            </a:r>
            <a:r>
              <a:rPr lang="en-US" b="1">
                <a:solidFill>
                  <a:prstClr val="black"/>
                </a:solidFill>
              </a:rPr>
              <a:t>both?  Well?</a:t>
            </a:r>
            <a:endParaRPr lang="en-US" b="1" dirty="0">
              <a:solidFill>
                <a:prstClr val="black"/>
              </a:solidFill>
            </a:endParaRPr>
          </a:p>
        </p:txBody>
      </p:sp>
      <p:pic>
        <p:nvPicPr>
          <p:cNvPr id="174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025" y="1222375"/>
            <a:ext cx="17557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680" y="2754926"/>
            <a:ext cx="1991046" cy="37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391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sz="4000" b="1" i="1" smtClean="0"/>
              <a:t>The Story Since </a:t>
            </a:r>
            <a:r>
              <a:rPr lang="en-US" sz="4000" b="1" i="1" smtClean="0"/>
              <a:t>1987</a:t>
            </a:r>
            <a:endParaRPr lang="en-US" sz="4000" b="1" i="1" dirty="0"/>
          </a:p>
        </p:txBody>
      </p:sp>
      <p:grpSp>
        <p:nvGrpSpPr>
          <p:cNvPr id="10" name="Group 9"/>
          <p:cNvGrpSpPr>
            <a:grpSpLocks/>
          </p:cNvGrpSpPr>
          <p:nvPr/>
        </p:nvGrpSpPr>
        <p:grpSpPr bwMode="auto">
          <a:xfrm>
            <a:off x="152400" y="762000"/>
            <a:ext cx="3810000" cy="2819400"/>
            <a:chOff x="914400" y="914400"/>
            <a:chExt cx="6705600" cy="5562600"/>
          </a:xfrm>
        </p:grpSpPr>
        <p:pic>
          <p:nvPicPr>
            <p:cNvPr id="27656" name="Picture 2"/>
            <p:cNvPicPr>
              <a:picLocks noChangeAspect="1" noChangeArrowheads="1"/>
            </p:cNvPicPr>
            <p:nvPr/>
          </p:nvPicPr>
          <p:blipFill>
            <a:blip r:embed="rId2"/>
            <a:srcRect/>
            <a:stretch>
              <a:fillRect/>
            </a:stretch>
          </p:blipFill>
          <p:spPr bwMode="auto">
            <a:xfrm>
              <a:off x="914400" y="1563109"/>
              <a:ext cx="6705600" cy="4355281"/>
            </a:xfrm>
            <a:prstGeom prst="rect">
              <a:avLst/>
            </a:prstGeom>
            <a:noFill/>
            <a:ln w="9525">
              <a:noFill/>
              <a:miter lim="800000"/>
              <a:headEnd/>
              <a:tailEnd/>
            </a:ln>
          </p:spPr>
        </p:pic>
        <p:pic>
          <p:nvPicPr>
            <p:cNvPr id="27657" name="Picture 3"/>
            <p:cNvPicPr>
              <a:picLocks noChangeAspect="1" noChangeArrowheads="1"/>
            </p:cNvPicPr>
            <p:nvPr/>
          </p:nvPicPr>
          <p:blipFill>
            <a:blip r:embed="rId3"/>
            <a:srcRect/>
            <a:stretch>
              <a:fillRect/>
            </a:stretch>
          </p:blipFill>
          <p:spPr bwMode="auto">
            <a:xfrm>
              <a:off x="1939961" y="5898440"/>
              <a:ext cx="5522258" cy="578560"/>
            </a:xfrm>
            <a:prstGeom prst="rect">
              <a:avLst/>
            </a:prstGeom>
            <a:noFill/>
            <a:ln w="9525">
              <a:noFill/>
              <a:miter lim="800000"/>
              <a:headEnd/>
              <a:tailEnd/>
            </a:ln>
          </p:spPr>
        </p:pic>
        <p:sp>
          <p:nvSpPr>
            <p:cNvPr id="27658" name="TextBox 2"/>
            <p:cNvSpPr txBox="1">
              <a:spLocks noChangeArrowheads="1"/>
            </p:cNvSpPr>
            <p:nvPr/>
          </p:nvSpPr>
          <p:spPr bwMode="auto">
            <a:xfrm>
              <a:off x="914400" y="914400"/>
              <a:ext cx="6705600" cy="1021063"/>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1400" b="1">
                  <a:solidFill>
                    <a:prstClr val="black"/>
                  </a:solidFill>
                  <a:ea typeface="SimSun" pitchFamily="2" charset="-122"/>
                  <a:cs typeface="Arial" charset="0"/>
                </a:rPr>
                <a:t>Macfarlane, Rosen, Seki, SSC 63, 831 (1987)</a:t>
              </a:r>
            </a:p>
            <a:p>
              <a:pPr algn="ctr" fontAlgn="base">
                <a:spcBef>
                  <a:spcPct val="0"/>
                </a:spcBef>
                <a:spcAft>
                  <a:spcPct val="0"/>
                </a:spcAft>
              </a:pPr>
              <a:r>
                <a:rPr lang="en-US" altLang="en-US" sz="1400" b="1">
                  <a:solidFill>
                    <a:prstClr val="black"/>
                  </a:solidFill>
                  <a:ea typeface="SimSun" pitchFamily="2" charset="-122"/>
                  <a:cs typeface="Arial" charset="0"/>
                </a:rPr>
                <a:t>Raman Spectroscopy of </a:t>
              </a:r>
              <a:r>
                <a:rPr lang="en-US" altLang="en-US" sz="1200" b="1">
                  <a:solidFill>
                    <a:prstClr val="black"/>
                  </a:solidFill>
                  <a:ea typeface="SimSun" pitchFamily="2" charset="-122"/>
                  <a:cs typeface="Arial" charset="0"/>
                </a:rPr>
                <a:t>YBCO</a:t>
              </a:r>
              <a:endParaRPr lang="en-US" altLang="en-US" sz="1400" b="1">
                <a:solidFill>
                  <a:prstClr val="black"/>
                </a:solidFill>
                <a:ea typeface="SimSun" pitchFamily="2" charset="-122"/>
                <a:cs typeface="Arial" charset="0"/>
              </a:endParaRPr>
            </a:p>
          </p:txBody>
        </p:sp>
      </p:grpSp>
      <p:pic>
        <p:nvPicPr>
          <p:cNvPr id="6147" name="Picture 3"/>
          <p:cNvPicPr>
            <a:picLocks noChangeAspect="1" noChangeArrowheads="1"/>
          </p:cNvPicPr>
          <p:nvPr/>
        </p:nvPicPr>
        <p:blipFill>
          <a:blip r:embed="rId4"/>
          <a:srcRect/>
          <a:stretch>
            <a:fillRect/>
          </a:stretch>
        </p:blipFill>
        <p:spPr bwMode="auto">
          <a:xfrm>
            <a:off x="3886200" y="762000"/>
            <a:ext cx="2324100" cy="2673350"/>
          </a:xfrm>
          <a:prstGeom prst="rect">
            <a:avLst/>
          </a:prstGeom>
          <a:noFill/>
          <a:ln w="9525">
            <a:noFill/>
            <a:miter lim="800000"/>
            <a:headEnd/>
            <a:tailEnd/>
          </a:ln>
        </p:spPr>
      </p:pic>
      <p:pic>
        <p:nvPicPr>
          <p:cNvPr id="6148" name="Picture 4"/>
          <p:cNvPicPr>
            <a:picLocks noChangeAspect="1" noChangeArrowheads="1"/>
          </p:cNvPicPr>
          <p:nvPr/>
        </p:nvPicPr>
        <p:blipFill>
          <a:blip r:embed="rId5"/>
          <a:srcRect/>
          <a:stretch>
            <a:fillRect/>
          </a:stretch>
        </p:blipFill>
        <p:spPr bwMode="auto">
          <a:xfrm>
            <a:off x="6475413" y="762000"/>
            <a:ext cx="2592387" cy="2352675"/>
          </a:xfrm>
          <a:prstGeom prst="rect">
            <a:avLst/>
          </a:prstGeom>
          <a:noFill/>
          <a:ln w="9525">
            <a:noFill/>
            <a:miter lim="800000"/>
            <a:headEnd/>
            <a:tailEnd/>
          </a:ln>
        </p:spPr>
      </p:pic>
      <p:pic>
        <p:nvPicPr>
          <p:cNvPr id="6149" name="Picture 5"/>
          <p:cNvPicPr>
            <a:picLocks noChangeAspect="1" noChangeArrowheads="1"/>
          </p:cNvPicPr>
          <p:nvPr/>
        </p:nvPicPr>
        <p:blipFill>
          <a:blip r:embed="rId6"/>
          <a:srcRect/>
          <a:stretch>
            <a:fillRect/>
          </a:stretch>
        </p:blipFill>
        <p:spPr bwMode="auto">
          <a:xfrm>
            <a:off x="990600" y="3733800"/>
            <a:ext cx="2439988" cy="3048000"/>
          </a:xfrm>
          <a:prstGeom prst="rect">
            <a:avLst/>
          </a:prstGeom>
          <a:noFill/>
          <a:ln w="9525">
            <a:noFill/>
            <a:miter lim="800000"/>
            <a:headEnd/>
            <a:tailEnd/>
          </a:ln>
        </p:spPr>
      </p:pic>
      <p:pic>
        <p:nvPicPr>
          <p:cNvPr id="6151" name="Picture 7"/>
          <p:cNvPicPr>
            <a:picLocks noChangeAspect="1" noChangeArrowheads="1"/>
          </p:cNvPicPr>
          <p:nvPr/>
        </p:nvPicPr>
        <p:blipFill>
          <a:blip r:embed="rId7"/>
          <a:srcRect/>
          <a:stretch>
            <a:fillRect/>
          </a:stretch>
        </p:blipFill>
        <p:spPr bwMode="auto">
          <a:xfrm>
            <a:off x="6049963" y="3200400"/>
            <a:ext cx="3017837" cy="3581400"/>
          </a:xfrm>
          <a:prstGeom prst="rect">
            <a:avLst/>
          </a:prstGeom>
          <a:noFill/>
          <a:ln w="9525">
            <a:noFill/>
            <a:miter lim="800000"/>
            <a:headEnd/>
            <a:tailEnd/>
          </a:ln>
        </p:spPr>
      </p:pic>
      <p:sp>
        <p:nvSpPr>
          <p:cNvPr id="29" name="TextBox 28"/>
          <p:cNvSpPr txBox="1">
            <a:spLocks noChangeArrowheads="1"/>
          </p:cNvSpPr>
          <p:nvPr/>
        </p:nvSpPr>
        <p:spPr bwMode="auto">
          <a:xfrm>
            <a:off x="3398838" y="3505200"/>
            <a:ext cx="2811462" cy="1570038"/>
          </a:xfrm>
          <a:prstGeom prst="rect">
            <a:avLst/>
          </a:prstGeom>
          <a:noFill/>
          <a:ln w="9525">
            <a:noFill/>
            <a:miter lim="800000"/>
            <a:headEnd/>
            <a:tailEnd/>
          </a:ln>
        </p:spPr>
        <p:txBody>
          <a:bodyPr>
            <a:spAutoFit/>
          </a:bodyPr>
          <a:lstStyle/>
          <a:p>
            <a:pPr algn="ctr" fontAlgn="base">
              <a:spcBef>
                <a:spcPct val="0"/>
              </a:spcBef>
              <a:spcAft>
                <a:spcPct val="0"/>
              </a:spcAft>
            </a:pPr>
            <a:r>
              <a:rPr lang="en-US" sz="2400" b="1" i="1">
                <a:solidFill>
                  <a:srgbClr val="FF0000"/>
                </a:solidFill>
                <a:cs typeface="Arial" charset="0"/>
              </a:rPr>
              <a:t>We can see </a:t>
            </a:r>
            <a:r>
              <a:rPr lang="en-US" sz="2400" b="1" i="1" smtClean="0">
                <a:solidFill>
                  <a:srgbClr val="FF0000"/>
                </a:solidFill>
                <a:cs typeface="Arial" charset="0"/>
              </a:rPr>
              <a:t>Shakes </a:t>
            </a:r>
            <a:r>
              <a:rPr lang="en-US" sz="2400" b="1" i="1">
                <a:solidFill>
                  <a:srgbClr val="FF0000"/>
                </a:solidFill>
                <a:cs typeface="Arial" charset="0"/>
              </a:rPr>
              <a:t>have been there ever since the </a:t>
            </a:r>
          </a:p>
          <a:p>
            <a:pPr algn="ctr" fontAlgn="base">
              <a:spcBef>
                <a:spcPct val="0"/>
              </a:spcBef>
              <a:spcAft>
                <a:spcPct val="0"/>
              </a:spcAft>
            </a:pPr>
            <a:r>
              <a:rPr lang="en-US" sz="2400" b="1" i="1" smtClean="0">
                <a:solidFill>
                  <a:srgbClr val="FF0000"/>
                </a:solidFill>
                <a:cs typeface="Arial" charset="0"/>
              </a:rPr>
              <a:t>Creation of HTSC!</a:t>
            </a:r>
            <a:endParaRPr lang="en-US" sz="2400">
              <a:solidFill>
                <a:prstClr val="black"/>
              </a:solidFill>
              <a:cs typeface="Arial" charset="0"/>
            </a:endParaRPr>
          </a:p>
        </p:txBody>
      </p:sp>
      <p:sp>
        <p:nvSpPr>
          <p:cNvPr id="12" name="TextBox 11"/>
          <p:cNvSpPr txBox="1">
            <a:spLocks noChangeArrowheads="1"/>
          </p:cNvSpPr>
          <p:nvPr/>
        </p:nvSpPr>
        <p:spPr bwMode="auto">
          <a:xfrm>
            <a:off x="3276600" y="5562600"/>
            <a:ext cx="2894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i="1" smtClean="0">
                <a:solidFill>
                  <a:srgbClr val="0070C0"/>
                </a:solidFill>
              </a:rPr>
              <a:t>...But </a:t>
            </a:r>
            <a:r>
              <a:rPr lang="en-US" altLang="en-US" sz="2400" b="1" i="1">
                <a:solidFill>
                  <a:srgbClr val="0070C0"/>
                </a:solidFill>
              </a:rPr>
              <a:t>so have Spins!</a:t>
            </a:r>
          </a:p>
          <a:p>
            <a:pPr algn="ctr" eaLnBrk="1" hangingPunct="1">
              <a:spcBef>
                <a:spcPct val="0"/>
              </a:spcBef>
              <a:buFontTx/>
              <a:buNone/>
            </a:pPr>
            <a:r>
              <a:rPr lang="en-US" altLang="en-US" sz="2400" b="1" i="1">
                <a:solidFill>
                  <a:srgbClr val="0070C0"/>
                </a:solidFill>
              </a:rPr>
              <a:t>(Cu3+/Cu2+)</a:t>
            </a:r>
          </a:p>
        </p:txBody>
      </p:sp>
    </p:spTree>
    <p:extLst>
      <p:ext uri="{BB962C8B-B14F-4D97-AF65-F5344CB8AC3E}">
        <p14:creationId xmlns:p14="http://schemas.microsoft.com/office/powerpoint/2010/main" val="33800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ppt_x"/>
                                          </p:val>
                                        </p:tav>
                                        <p:tav tm="100000">
                                          <p:val>
                                            <p:strVal val="#ppt_x"/>
                                          </p:val>
                                        </p:tav>
                                      </p:tavLst>
                                    </p:anim>
                                    <p:anim calcmode="lin" valueType="num">
                                      <p:cBhvr additive="base">
                                        <p:cTn id="13" dur="500" fill="hold"/>
                                        <p:tgtEl>
                                          <p:spTgt spid="614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additive="base">
                                        <p:cTn id="18" dur="500" fill="hold"/>
                                        <p:tgtEl>
                                          <p:spTgt spid="6148"/>
                                        </p:tgtEl>
                                        <p:attrNameLst>
                                          <p:attrName>ppt_x</p:attrName>
                                        </p:attrNameLst>
                                      </p:cBhvr>
                                      <p:tavLst>
                                        <p:tav tm="0">
                                          <p:val>
                                            <p:strVal val="1+#ppt_w/2"/>
                                          </p:val>
                                        </p:tav>
                                        <p:tav tm="100000">
                                          <p:val>
                                            <p:strVal val="#ppt_x"/>
                                          </p:val>
                                        </p:tav>
                                      </p:tavLst>
                                    </p:anim>
                                    <p:anim calcmode="lin" valueType="num">
                                      <p:cBhvr additive="base">
                                        <p:cTn id="19"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9"/>
                                        </p:tgtEl>
                                        <p:attrNameLst>
                                          <p:attrName>style.visibility</p:attrName>
                                        </p:attrNameLst>
                                      </p:cBhvr>
                                      <p:to>
                                        <p:strVal val="visible"/>
                                      </p:to>
                                    </p:set>
                                    <p:anim calcmode="lin" valueType="num">
                                      <p:cBhvr additive="base">
                                        <p:cTn id="24" dur="500" fill="hold"/>
                                        <p:tgtEl>
                                          <p:spTgt spid="6149"/>
                                        </p:tgtEl>
                                        <p:attrNameLst>
                                          <p:attrName>ppt_x</p:attrName>
                                        </p:attrNameLst>
                                      </p:cBhvr>
                                      <p:tavLst>
                                        <p:tav tm="0">
                                          <p:val>
                                            <p:strVal val="#ppt_x"/>
                                          </p:val>
                                        </p:tav>
                                        <p:tav tm="100000">
                                          <p:val>
                                            <p:strVal val="#ppt_x"/>
                                          </p:val>
                                        </p:tav>
                                      </p:tavLst>
                                    </p:anim>
                                    <p:anim calcmode="lin" valueType="num">
                                      <p:cBhvr additive="base">
                                        <p:cTn id="25"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additive="base">
                                        <p:cTn id="30" dur="500" fill="hold"/>
                                        <p:tgtEl>
                                          <p:spTgt spid="6151"/>
                                        </p:tgtEl>
                                        <p:attrNameLst>
                                          <p:attrName>ppt_x</p:attrName>
                                        </p:attrNameLst>
                                      </p:cBhvr>
                                      <p:tavLst>
                                        <p:tav tm="0">
                                          <p:val>
                                            <p:strVal val="1+#ppt_w/2"/>
                                          </p:val>
                                        </p:tav>
                                        <p:tav tm="100000">
                                          <p:val>
                                            <p:strVal val="#ppt_x"/>
                                          </p:val>
                                        </p:tav>
                                      </p:tavLst>
                                    </p:anim>
                                    <p:anim calcmode="lin" valueType="num">
                                      <p:cBhvr additive="base">
                                        <p:cTn id="31"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2"/>
          <a:srcRect/>
          <a:stretch>
            <a:fillRect/>
          </a:stretch>
        </p:blipFill>
        <p:spPr bwMode="auto">
          <a:xfrm>
            <a:off x="2449513" y="76200"/>
            <a:ext cx="3875087" cy="5867400"/>
          </a:xfrm>
          <a:prstGeom prst="rect">
            <a:avLst/>
          </a:prstGeom>
          <a:noFill/>
          <a:ln w="9525">
            <a:noFill/>
            <a:miter lim="800000"/>
            <a:headEnd/>
            <a:tailEnd/>
          </a:ln>
        </p:spPr>
      </p:pic>
      <p:sp>
        <p:nvSpPr>
          <p:cNvPr id="25602" name="Title 1"/>
          <p:cNvSpPr>
            <a:spLocks/>
          </p:cNvSpPr>
          <p:nvPr/>
        </p:nvSpPr>
        <p:spPr bwMode="auto">
          <a:xfrm>
            <a:off x="609600" y="5986463"/>
            <a:ext cx="7848600" cy="566737"/>
          </a:xfrm>
          <a:prstGeom prst="rect">
            <a:avLst/>
          </a:prstGeom>
          <a:noFill/>
          <a:ln w="9525">
            <a:noFill/>
            <a:miter lim="800000"/>
            <a:headEnd/>
            <a:tailEnd/>
          </a:ln>
        </p:spPr>
        <p:txBody>
          <a:bodyPr anchor="b"/>
          <a:lstStyle/>
          <a:p>
            <a:pPr algn="ctr" defTabSz="457200" eaLnBrk="0" fontAlgn="base" hangingPunct="0">
              <a:spcBef>
                <a:spcPct val="0"/>
              </a:spcBef>
              <a:spcAft>
                <a:spcPct val="0"/>
              </a:spcAft>
            </a:pPr>
            <a:r>
              <a:rPr lang="en-US" sz="3100" b="1" smtClean="0">
                <a:solidFill>
                  <a:prstClr val="black"/>
                </a:solidFill>
                <a:latin typeface="Comic Sans MS" pitchFamily="66" charset="0"/>
                <a:cs typeface="Arial" charset="0"/>
              </a:rPr>
              <a:t>Well...Maybe </a:t>
            </a:r>
            <a:r>
              <a:rPr lang="en-US" sz="3100" b="1" smtClean="0">
                <a:solidFill>
                  <a:prstClr val="black"/>
                </a:solidFill>
                <a:latin typeface="Comic Sans MS" pitchFamily="66" charset="0"/>
                <a:cs typeface="Arial" charset="0"/>
              </a:rPr>
              <a:t>It Takes Two </a:t>
            </a:r>
            <a:r>
              <a:rPr lang="en-US" sz="3100" b="1">
                <a:solidFill>
                  <a:prstClr val="black"/>
                </a:solidFill>
                <a:latin typeface="Comic Sans MS" pitchFamily="66" charset="0"/>
                <a:cs typeface="Arial" charset="0"/>
              </a:rPr>
              <a:t>to </a:t>
            </a:r>
            <a:r>
              <a:rPr lang="en-US" sz="3100" b="1" smtClean="0">
                <a:solidFill>
                  <a:prstClr val="black"/>
                </a:solidFill>
                <a:latin typeface="Comic Sans MS" pitchFamily="66" charset="0"/>
                <a:cs typeface="Arial" charset="0"/>
              </a:rPr>
              <a:t>Tango!</a:t>
            </a:r>
            <a:endParaRPr lang="en-US" sz="3100" b="1">
              <a:solidFill>
                <a:prstClr val="black"/>
              </a:solidFill>
              <a:latin typeface="Comic Sans MS" pitchFamily="66" charset="0"/>
              <a:cs typeface="Arial" charset="0"/>
            </a:endParaRPr>
          </a:p>
        </p:txBody>
      </p:sp>
    </p:spTree>
    <p:extLst>
      <p:ext uri="{BB962C8B-B14F-4D97-AF65-F5344CB8AC3E}">
        <p14:creationId xmlns:p14="http://schemas.microsoft.com/office/powerpoint/2010/main" val="771332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3358" cy="1143000"/>
          </a:xfrm>
        </p:spPr>
        <p:txBody>
          <a:bodyPr/>
          <a:lstStyle/>
          <a:p>
            <a:r>
              <a:rPr lang="en-US" sz="4000" smtClean="0"/>
              <a:t>So Might the “Other Partner” Be Spins?</a:t>
            </a:r>
            <a:r>
              <a:rPr lang="en-US" smtClean="0"/>
              <a:t> </a:t>
            </a:r>
            <a:endParaRPr lang="en-US"/>
          </a:p>
        </p:txBody>
      </p:sp>
      <p:sp>
        <p:nvSpPr>
          <p:cNvPr id="4" name="Title 1"/>
          <p:cNvSpPr txBox="1">
            <a:spLocks/>
          </p:cNvSpPr>
          <p:nvPr/>
        </p:nvSpPr>
        <p:spPr bwMode="auto">
          <a:xfrm>
            <a:off x="228600" y="762000"/>
            <a:ext cx="8686800" cy="1401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smtClean="0"/>
              <a:t>So Perhaps the </a:t>
            </a:r>
            <a:r>
              <a:rPr lang="en-US" altLang="en-US" sz="3200" smtClean="0"/>
              <a:t>Past </a:t>
            </a:r>
            <a:r>
              <a:rPr lang="en-US" altLang="en-US" sz="3200" smtClean="0"/>
              <a:t>May Indeed be </a:t>
            </a:r>
            <a:r>
              <a:rPr lang="en-US" altLang="en-US" sz="3200" smtClean="0"/>
              <a:t>Prologue!</a:t>
            </a:r>
          </a:p>
          <a:p>
            <a:pPr eaLnBrk="1" hangingPunct="1"/>
            <a:endParaRPr lang="en-US" altLang="en-US" smtClean="0"/>
          </a:p>
        </p:txBody>
      </p:sp>
      <p:sp>
        <p:nvSpPr>
          <p:cNvPr id="5" name="TextBox 2"/>
          <p:cNvSpPr txBox="1">
            <a:spLocks noChangeArrowheads="1"/>
          </p:cNvSpPr>
          <p:nvPr/>
        </p:nvSpPr>
        <p:spPr bwMode="auto">
          <a:xfrm>
            <a:off x="6477000" y="12954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Times New Roman" charset="0"/>
              </a:rPr>
              <a:t>Attributed to Bill S., edited by Paul G.</a:t>
            </a:r>
          </a:p>
        </p:txBody>
      </p:sp>
      <p:pic>
        <p:nvPicPr>
          <p:cNvPr id="10" name="Picture 5"/>
          <p:cNvPicPr>
            <a:picLocks noChangeAspect="1" noChangeArrowheads="1"/>
          </p:cNvPicPr>
          <p:nvPr/>
        </p:nvPicPr>
        <p:blipFill>
          <a:blip r:embed="rId2"/>
          <a:srcRect/>
          <a:stretch>
            <a:fillRect/>
          </a:stretch>
        </p:blipFill>
        <p:spPr bwMode="auto">
          <a:xfrm>
            <a:off x="1066800" y="4582261"/>
            <a:ext cx="2752725" cy="1595308"/>
          </a:xfrm>
          <a:prstGeom prst="rect">
            <a:avLst/>
          </a:prstGeom>
          <a:noFill/>
          <a:ln w="9525">
            <a:noFill/>
            <a:miter lim="800000"/>
            <a:headEnd/>
            <a:tailEnd/>
          </a:ln>
        </p:spPr>
      </p:pic>
      <p:pic>
        <p:nvPicPr>
          <p:cNvPr id="11" name="Picture 6"/>
          <p:cNvPicPr>
            <a:picLocks noChangeAspect="1" noChangeArrowheads="1"/>
          </p:cNvPicPr>
          <p:nvPr/>
        </p:nvPicPr>
        <p:blipFill>
          <a:blip r:embed="rId3"/>
          <a:srcRect/>
          <a:stretch>
            <a:fillRect/>
          </a:stretch>
        </p:blipFill>
        <p:spPr bwMode="auto">
          <a:xfrm>
            <a:off x="5601379" y="4495800"/>
            <a:ext cx="2294846" cy="1173769"/>
          </a:xfrm>
          <a:prstGeom prst="rect">
            <a:avLst/>
          </a:prstGeom>
          <a:noFill/>
          <a:ln w="9525">
            <a:noFill/>
            <a:miter lim="800000"/>
            <a:headEnd/>
            <a:tailEnd/>
          </a:ln>
        </p:spPr>
      </p:pic>
      <p:sp>
        <p:nvSpPr>
          <p:cNvPr id="12" name="TextBox 11"/>
          <p:cNvSpPr txBox="1">
            <a:spLocks noChangeArrowheads="1"/>
          </p:cNvSpPr>
          <p:nvPr/>
        </p:nvSpPr>
        <p:spPr bwMode="auto">
          <a:xfrm>
            <a:off x="1143000" y="6103937"/>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i="1">
                <a:latin typeface="Comic Sans MS" pitchFamily="66" charset="0"/>
              </a:rPr>
              <a:t>Did this former Harvard/MIT postdoc guess the mechanism </a:t>
            </a:r>
            <a:r>
              <a:rPr lang="en-US" altLang="en-US" sz="2400" i="1" smtClean="0">
                <a:latin typeface="Comic Sans MS" pitchFamily="66" charset="0"/>
              </a:rPr>
              <a:t>of HTSC 78 </a:t>
            </a:r>
            <a:r>
              <a:rPr lang="en-US" altLang="en-US" sz="2400" i="1">
                <a:latin typeface="Comic Sans MS" pitchFamily="66" charset="0"/>
              </a:rPr>
              <a:t>years ago? !</a:t>
            </a:r>
          </a:p>
        </p:txBody>
      </p:sp>
      <p:grpSp>
        <p:nvGrpSpPr>
          <p:cNvPr id="15" name="Group 14"/>
          <p:cNvGrpSpPr/>
          <p:nvPr/>
        </p:nvGrpSpPr>
        <p:grpSpPr>
          <a:xfrm>
            <a:off x="152400" y="1903288"/>
            <a:ext cx="9123358" cy="2514600"/>
            <a:chOff x="152400" y="1905000"/>
            <a:chExt cx="9123358" cy="2514600"/>
          </a:xfrm>
        </p:grpSpPr>
        <p:grpSp>
          <p:nvGrpSpPr>
            <p:cNvPr id="13" name="Group 12"/>
            <p:cNvGrpSpPr/>
            <p:nvPr/>
          </p:nvGrpSpPr>
          <p:grpSpPr>
            <a:xfrm>
              <a:off x="152400" y="1905000"/>
              <a:ext cx="9123358" cy="2514600"/>
              <a:chOff x="152400" y="1905000"/>
              <a:chExt cx="9123358" cy="251460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886460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28600" y="3733800"/>
                <a:ext cx="9047158" cy="685800"/>
                <a:chOff x="228600" y="3733800"/>
                <a:chExt cx="9047158" cy="685800"/>
              </a:xfrm>
            </p:grpSpPr>
            <p:sp>
              <p:nvSpPr>
                <p:cNvPr id="6" name="TextBox 5"/>
                <p:cNvSpPr txBox="1"/>
                <p:nvPr/>
              </p:nvSpPr>
              <p:spPr>
                <a:xfrm>
                  <a:off x="2590800" y="3733800"/>
                  <a:ext cx="6532558" cy="369332"/>
                </a:xfrm>
                <a:prstGeom prst="rect">
                  <a:avLst/>
                </a:prstGeom>
                <a:noFill/>
              </p:spPr>
              <p:txBody>
                <a:bodyPr wrap="none" rtlCol="0">
                  <a:spAutoFit/>
                </a:bodyPr>
                <a:lstStyle/>
                <a:p>
                  <a:r>
                    <a:rPr lang="en-US" smtClean="0">
                      <a:solidFill>
                        <a:srgbClr val="FF0000"/>
                      </a:solidFill>
                    </a:rPr>
                    <a:t>_______________________________________________________</a:t>
                  </a:r>
                  <a:endParaRPr lang="en-US">
                    <a:solidFill>
                      <a:srgbClr val="FF0000"/>
                    </a:solidFill>
                  </a:endParaRPr>
                </a:p>
              </p:txBody>
            </p:sp>
            <p:sp>
              <p:nvSpPr>
                <p:cNvPr id="9" name="TextBox 8"/>
                <p:cNvSpPr txBox="1"/>
                <p:nvPr/>
              </p:nvSpPr>
              <p:spPr>
                <a:xfrm>
                  <a:off x="228600" y="4050268"/>
                  <a:ext cx="9047158" cy="369332"/>
                </a:xfrm>
                <a:prstGeom prst="rect">
                  <a:avLst/>
                </a:prstGeom>
                <a:noFill/>
              </p:spPr>
              <p:txBody>
                <a:bodyPr wrap="square" rtlCol="0">
                  <a:spAutoFit/>
                </a:bodyPr>
                <a:lstStyle/>
                <a:p>
                  <a:r>
                    <a:rPr lang="en-US" smtClean="0">
                      <a:solidFill>
                        <a:srgbClr val="FF0000"/>
                      </a:solidFill>
                    </a:rPr>
                    <a:t>____________________________________________________________________________</a:t>
                  </a:r>
                  <a:endParaRPr lang="en-US">
                    <a:solidFill>
                      <a:srgbClr val="FF0000"/>
                    </a:solidFill>
                  </a:endParaRPr>
                </a:p>
              </p:txBody>
            </p:sp>
          </p:grpSp>
        </p:grpSp>
        <p:sp>
          <p:nvSpPr>
            <p:cNvPr id="14" name="Oval 13"/>
            <p:cNvSpPr/>
            <p:nvPr/>
          </p:nvSpPr>
          <p:spPr>
            <a:xfrm>
              <a:off x="838200" y="1951037"/>
              <a:ext cx="1752600" cy="334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94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pPr eaLnBrk="1" hangingPunct="1"/>
            <a:r>
              <a:rPr lang="en-US" altLang="en-US" b="1" smtClean="0"/>
              <a:t>Chauncey Starr</a:t>
            </a:r>
            <a:br>
              <a:rPr lang="en-US" altLang="en-US" b="1" smtClean="0"/>
            </a:br>
            <a:r>
              <a:rPr lang="en-US" altLang="en-US" sz="2800" b="1" smtClean="0"/>
              <a:t>1912 - 2007</a:t>
            </a:r>
            <a:endParaRPr lang="en-US" altLang="en-US" smtClean="0"/>
          </a:p>
        </p:txBody>
      </p:sp>
      <p:pic>
        <p:nvPicPr>
          <p:cNvPr id="18435" name="Picture 2" descr="http://w2agz.com/Pictures/starr%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20065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676400" y="44196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100" b="1">
                <a:latin typeface="Comic Sans MS" pitchFamily="66" charset="0"/>
              </a:rPr>
              <a:t>The Physics Years (1936 - 1943)</a:t>
            </a:r>
          </a:p>
          <a:p>
            <a:pPr algn="ctr" eaLnBrk="1" hangingPunct="1">
              <a:spcBef>
                <a:spcPct val="0"/>
              </a:spcBef>
              <a:buFontTx/>
              <a:buNone/>
            </a:pPr>
            <a:r>
              <a:rPr lang="en-US" altLang="en-US" sz="2100" b="1">
                <a:latin typeface="Comic Sans MS" pitchFamily="66" charset="0"/>
              </a:rPr>
              <a:t>Birth of the Nuclear Age (1944 - 1965)</a:t>
            </a:r>
          </a:p>
          <a:p>
            <a:pPr algn="ctr" eaLnBrk="1" hangingPunct="1">
              <a:spcBef>
                <a:spcPct val="0"/>
              </a:spcBef>
              <a:buFontTx/>
              <a:buNone/>
            </a:pPr>
            <a:r>
              <a:rPr lang="sv-SE" altLang="en-US" sz="2100" b="1">
                <a:latin typeface="Comic Sans MS" pitchFamily="66" charset="0"/>
              </a:rPr>
              <a:t>UCLA &amp; Risk Analysis (1966 - 1971)</a:t>
            </a:r>
          </a:p>
          <a:p>
            <a:pPr algn="ctr" eaLnBrk="1" hangingPunct="1">
              <a:spcBef>
                <a:spcPct val="0"/>
              </a:spcBef>
              <a:buFontTx/>
              <a:buNone/>
            </a:pPr>
            <a:r>
              <a:rPr lang="en-US" altLang="en-US" sz="2100" b="1">
                <a:latin typeface="Comic Sans MS" pitchFamily="66" charset="0"/>
              </a:rPr>
              <a:t>The EPRI Years (1972 - 2007)</a:t>
            </a:r>
            <a:endParaRPr lang="en-US" altLang="en-US" sz="2100">
              <a:latin typeface="Comic Sans MS" pitchFamily="66" charset="0"/>
            </a:endParaRPr>
          </a:p>
        </p:txBody>
      </p:sp>
      <p:sp>
        <p:nvSpPr>
          <p:cNvPr id="4" name="TextBox 3"/>
          <p:cNvSpPr txBox="1">
            <a:spLocks noChangeArrowheads="1"/>
          </p:cNvSpPr>
          <p:nvPr/>
        </p:nvSpPr>
        <p:spPr bwMode="auto">
          <a:xfrm>
            <a:off x="76200" y="6015038"/>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i="1">
                <a:latin typeface="Comic Sans MS" pitchFamily="66" charset="0"/>
              </a:rPr>
              <a:t>Please Visit Chauncey’s Page at www.w2agz.com</a:t>
            </a:r>
          </a:p>
        </p:txBody>
      </p:sp>
    </p:spTree>
    <p:extLst>
      <p:ext uri="{BB962C8B-B14F-4D97-AF65-F5344CB8AC3E}">
        <p14:creationId xmlns:p14="http://schemas.microsoft.com/office/powerpoint/2010/main" val="63138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PAULMI~1\AppData\Local\Temp\scl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362200"/>
            <a:ext cx="3476625" cy="44672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378" y="0"/>
            <a:ext cx="9067800" cy="1143000"/>
          </a:xfrm>
        </p:spPr>
        <p:txBody>
          <a:bodyPr/>
          <a:lstStyle/>
          <a:p>
            <a:r>
              <a:rPr lang="en-US" sz="3200" smtClean="0"/>
              <a:t>Relevant Sreen Shots from Chauncey’s 1941 PR Paper</a:t>
            </a:r>
            <a:endParaRPr lang="en-US" sz="3200"/>
          </a:p>
        </p:txBody>
      </p:sp>
      <p:grpSp>
        <p:nvGrpSpPr>
          <p:cNvPr id="6" name="Group 5"/>
          <p:cNvGrpSpPr/>
          <p:nvPr/>
        </p:nvGrpSpPr>
        <p:grpSpPr>
          <a:xfrm>
            <a:off x="2154485" y="990600"/>
            <a:ext cx="4398715" cy="1371600"/>
            <a:chOff x="1849685" y="990600"/>
            <a:chExt cx="4398715" cy="1371600"/>
          </a:xfrm>
        </p:grpSpPr>
        <p:grpSp>
          <p:nvGrpSpPr>
            <p:cNvPr id="3" name="Group 2"/>
            <p:cNvGrpSpPr/>
            <p:nvPr/>
          </p:nvGrpSpPr>
          <p:grpSpPr>
            <a:xfrm>
              <a:off x="1849685" y="990600"/>
              <a:ext cx="4398715" cy="1343025"/>
              <a:chOff x="685800" y="762000"/>
              <a:chExt cx="4398715" cy="1343025"/>
            </a:xfrm>
          </p:grpSpPr>
          <p:pic>
            <p:nvPicPr>
              <p:cNvPr id="6146" name="Picture 2" descr="C:\Users\PAULMI~1\AppData\Local\Temp\sc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439871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2200" y="1828800"/>
                <a:ext cx="2722315"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505200" y="2054423"/>
              <a:ext cx="2438400" cy="307777"/>
            </a:xfrm>
            <a:prstGeom prst="rect">
              <a:avLst/>
            </a:prstGeom>
            <a:noFill/>
          </p:spPr>
          <p:txBody>
            <a:bodyPr wrap="square" rtlCol="0">
              <a:spAutoFit/>
            </a:bodyPr>
            <a:lstStyle/>
            <a:p>
              <a:r>
                <a:rPr lang="en-US" sz="1400" b="1" smtClean="0"/>
                <a:t>CduP, Physica V, 507 (1938)</a:t>
              </a:r>
              <a:endParaRPr lang="en-US" sz="1400" b="1"/>
            </a:p>
          </p:txBody>
        </p:sp>
      </p:grpSp>
      <p:sp>
        <p:nvSpPr>
          <p:cNvPr id="7" name="TextBox 6"/>
          <p:cNvSpPr txBox="1"/>
          <p:nvPr/>
        </p:nvSpPr>
        <p:spPr>
          <a:xfrm>
            <a:off x="4486382" y="2438400"/>
            <a:ext cx="4343400" cy="4524315"/>
          </a:xfrm>
          <a:prstGeom prst="rect">
            <a:avLst/>
          </a:prstGeom>
          <a:noFill/>
        </p:spPr>
        <p:txBody>
          <a:bodyPr wrap="square" rtlCol="0">
            <a:spAutoFit/>
          </a:bodyPr>
          <a:lstStyle/>
          <a:p>
            <a:r>
              <a:rPr lang="en-US" smtClean="0"/>
              <a:t>Read and search </a:t>
            </a:r>
            <a:r>
              <a:rPr lang="en-US" smtClean="0"/>
              <a:t>the content and references in Starr’s paper, especially the selection on the left.  Decide what the relative contributions of lattice and spin fluctuations are to thermodynamic  equilibrium temperatures such as the Debye and Neel constant values in the presence (and absence) of an applied external magnetic field.  And then, how do we incorporate all this into the creation of a new general BCS pairing </a:t>
            </a:r>
            <a:r>
              <a:rPr lang="en-US" b="1" smtClean="0"/>
              <a:t>formalism</a:t>
            </a:r>
            <a:r>
              <a:rPr lang="en-US" smtClean="0"/>
              <a:t> to replace/augment the current Migdal-Eliashberg-Allen-Dynes-Bardeen algorithims for fermion-boson-fermion coupling, with relevant adjustment/replacement of lamba and mu*star? </a:t>
            </a:r>
            <a:endParaRPr lang="en-US"/>
          </a:p>
        </p:txBody>
      </p:sp>
    </p:spTree>
    <p:extLst>
      <p:ext uri="{BB962C8B-B14F-4D97-AF65-F5344CB8AC3E}">
        <p14:creationId xmlns:p14="http://schemas.microsoft.com/office/powerpoint/2010/main" val="8221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8616</TotalTime>
  <Words>607</Words>
  <Application>Microsoft Office PowerPoint</Application>
  <PresentationFormat>On-screen Show (4:3)</PresentationFormat>
  <Paragraphs>75</Paragraphs>
  <Slides>14</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19" baseType="lpstr">
      <vt:lpstr>Blank</vt:lpstr>
      <vt:lpstr>2_Blank</vt:lpstr>
      <vt:lpstr>1_Blank</vt:lpstr>
      <vt:lpstr>3_Blank</vt:lpstr>
      <vt:lpstr>Photo Editor Photo</vt:lpstr>
      <vt:lpstr>Setup</vt:lpstr>
      <vt:lpstr>PowerPoint Presentation</vt:lpstr>
      <vt:lpstr>St. Patrick’s Day – 2019 (In 13 Days!)</vt:lpstr>
      <vt:lpstr>PowerPoint Presentation</vt:lpstr>
      <vt:lpstr>The Story Since 1987</vt:lpstr>
      <vt:lpstr>PowerPoint Presentation</vt:lpstr>
      <vt:lpstr>So Might the “Other Partner” Be Spins? </vt:lpstr>
      <vt:lpstr>Chauncey Starr 1912 - 2007</vt:lpstr>
      <vt:lpstr>Relevant Sreen Shots from Chauncey’s 1941 PR Paper</vt:lpstr>
      <vt:lpstr>So What’s Needed Next?</vt:lpstr>
      <vt:lpstr>What a Great PhD Thesis Project!</vt:lpstr>
      <vt:lpstr>“You can’t always get what you want…”</vt:lpstr>
      <vt:lpstr>“…you get what you need!”</vt:lpstr>
      <vt:lpstr>PowerPoint Presentation</vt:lpstr>
    </vt:vector>
  </TitlesOfParts>
  <Company>W2AGZ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Setup</dc:title>
  <dc:creator>Paul Michael Grant</dc:creator>
  <cp:lastModifiedBy>Paul Michael Grant</cp:lastModifiedBy>
  <cp:revision>55</cp:revision>
  <dcterms:created xsi:type="dcterms:W3CDTF">2019-02-21T03:27:00Z</dcterms:created>
  <dcterms:modified xsi:type="dcterms:W3CDTF">2019-02-28T03:24:09Z</dcterms:modified>
</cp:coreProperties>
</file>